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9" r:id="rId2"/>
    <p:sldId id="873" r:id="rId3"/>
    <p:sldId id="875" r:id="rId4"/>
    <p:sldId id="876" r:id="rId5"/>
    <p:sldId id="878" r:id="rId6"/>
    <p:sldId id="880" r:id="rId7"/>
    <p:sldId id="879" r:id="rId8"/>
    <p:sldId id="881" r:id="rId9"/>
    <p:sldId id="883" r:id="rId10"/>
    <p:sldId id="884" r:id="rId11"/>
    <p:sldId id="803" r:id="rId12"/>
    <p:sldId id="826" r:id="rId13"/>
    <p:sldId id="827" r:id="rId14"/>
    <p:sldId id="886" r:id="rId15"/>
    <p:sldId id="887" r:id="rId16"/>
    <p:sldId id="888" r:id="rId17"/>
    <p:sldId id="836" r:id="rId18"/>
  </p:sldIdLst>
  <p:sldSz cx="9144000" cy="6858000" type="screen4x3"/>
  <p:notesSz cx="7011988" cy="929798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FFFF"/>
    <a:srgbClr val="2A5594"/>
    <a:srgbClr val="0000FF"/>
    <a:srgbClr val="008000"/>
    <a:srgbClr val="F38110"/>
    <a:srgbClr val="2A2A2A"/>
    <a:srgbClr val="3F3F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79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929"/>
        <p:guide pos="220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D2F35221-98E4-B072-C067-817E16AD78B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2696" y="145722"/>
            <a:ext cx="3039292" cy="463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ctr" anchorCtr="0" compatLnSpc="1">
            <a:prstTxWarp prst="textNoShape">
              <a:avLst/>
            </a:prstTxWarp>
          </a:bodyPr>
          <a:lstStyle>
            <a:lvl1pPr marL="195516">
              <a:lnSpc>
                <a:spcPct val="100000"/>
              </a:lnSpc>
              <a:spcBef>
                <a:spcPct val="5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D1834F08-F7B8-49E2-A225-0A3371D9FA02}" type="datetime2">
              <a:rPr lang="en-GB"/>
              <a:pPr>
                <a:defRPr/>
              </a:pPr>
              <a:t>Monday, 17 July 2023</a:t>
            </a:fld>
            <a:endParaRPr lang="en-GB"/>
          </a:p>
          <a:p>
            <a:pPr>
              <a:defRPr/>
            </a:pPr>
            <a:endParaRPr lang="en-GB"/>
          </a:p>
        </p:txBody>
      </p:sp>
      <p:sp>
        <p:nvSpPr>
          <p:cNvPr id="40964" name="Rectangle 4">
            <a:extLst>
              <a:ext uri="{FF2B5EF4-FFF2-40B4-BE49-F238E27FC236}">
                <a16:creationId xmlns:a16="http://schemas.microsoft.com/office/drawing/2014/main" id="{5DA1C92D-FDE4-292E-B29B-C348149C90B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4055"/>
            <a:ext cx="3039292" cy="463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5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65" name="Rectangle 5">
            <a:extLst>
              <a:ext uri="{FF2B5EF4-FFF2-40B4-BE49-F238E27FC236}">
                <a16:creationId xmlns:a16="http://schemas.microsoft.com/office/drawing/2014/main" id="{C0A0B49B-A090-5231-7EC0-556A61A91FD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696" y="8834055"/>
            <a:ext cx="3039292" cy="463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D4FE55B-85DA-4B33-806C-BD97765EED8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EB1771E7-1650-E0EC-F013-0017422A48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568" y="154645"/>
            <a:ext cx="3039292" cy="465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309" tIns="46154" rIns="92309" bIns="46154" anchor="ctr"/>
          <a:lstStyle>
            <a:lvl1pPr marL="193675">
              <a:lnSpc>
                <a:spcPct val="100000"/>
              </a:lnSpc>
              <a:spcBef>
                <a:spcPct val="5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GB" sz="1200"/>
              <a:t>Prepared by Cognisant Research</a:t>
            </a:r>
          </a:p>
          <a:p>
            <a:pPr>
              <a:defRPr/>
            </a:pPr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FB82BF5E-C70A-DDE8-840B-5B08735AEE0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9292" cy="463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5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00B18226-E0C0-AA46-79DC-470CA189E9E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2696" y="0"/>
            <a:ext cx="3039292" cy="463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5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18CD9261-00DD-D3CD-261E-98FE005070D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25525" y="619125"/>
            <a:ext cx="4960938" cy="37195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3" name="Rectangle 5">
            <a:extLst>
              <a:ext uri="{FF2B5EF4-FFF2-40B4-BE49-F238E27FC236}">
                <a16:creationId xmlns:a16="http://schemas.microsoft.com/office/drawing/2014/main" id="{42400667-2D94-D216-02D9-4BE5B799626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42" y="4416284"/>
            <a:ext cx="5141906" cy="4184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3014" name="Rectangle 6">
            <a:extLst>
              <a:ext uri="{FF2B5EF4-FFF2-40B4-BE49-F238E27FC236}">
                <a16:creationId xmlns:a16="http://schemas.microsoft.com/office/drawing/2014/main" id="{D8AE4568-8524-4895-E126-A864BB8C7F1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4055"/>
            <a:ext cx="3039292" cy="463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5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3015" name="Rectangle 7">
            <a:extLst>
              <a:ext uri="{FF2B5EF4-FFF2-40B4-BE49-F238E27FC236}">
                <a16:creationId xmlns:a16="http://schemas.microsoft.com/office/drawing/2014/main" id="{2A3C342B-12E3-83BC-7615-24050EC4BC9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696" y="8834055"/>
            <a:ext cx="3039292" cy="463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34086B4-E239-4109-B3DC-4DB42EA65BD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09293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id="{55EAC4AA-0E62-A04E-5AB5-54EF2CF0470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Notes Placeholder 2">
            <a:extLst>
              <a:ext uri="{FF2B5EF4-FFF2-40B4-BE49-F238E27FC236}">
                <a16:creationId xmlns:a16="http://schemas.microsoft.com/office/drawing/2014/main" id="{57D45293-415A-2E8B-5A7A-B8F0041FE6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id="{A3995D9B-646B-DA19-979A-5CC4BB79573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9675" indent="-287482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53101" indent="-230303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15295" indent="-230303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75900" indent="-230303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33329" indent="-23030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90758" indent="-23030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48186" indent="-23030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905615" indent="-23030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484C883F-413C-4BFB-9103-41A6F44C650A}" type="slidenum">
              <a:rPr lang="en-GB" altLang="en-US" sz="1200">
                <a:solidFill>
                  <a:schemeClr val="tx1"/>
                </a:solidFill>
              </a:rPr>
              <a:pPr/>
              <a:t>1</a:t>
            </a:fld>
            <a:endParaRPr lang="en-GB" altLang="en-US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8132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6">
            <a:extLst>
              <a:ext uri="{FF2B5EF4-FFF2-40B4-BE49-F238E27FC236}">
                <a16:creationId xmlns:a16="http://schemas.microsoft.com/office/drawing/2014/main" id="{F0D6A471-A288-2579-03D0-BF530D32ACE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4C83C3"/>
          </a:solidFill>
          <a:ln>
            <a:noFill/>
          </a:ln>
        </p:spPr>
        <p:txBody>
          <a:bodyPr wrap="none" anchor="ctr"/>
          <a:lstStyle>
            <a:lvl1pPr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defRPr/>
            </a:pPr>
            <a:endParaRPr lang="en-US" altLang="en-US"/>
          </a:p>
        </p:txBody>
      </p:sp>
      <p:pic>
        <p:nvPicPr>
          <p:cNvPr id="3" name="Picture 77" descr="MRSCP_Logo">
            <a:extLst>
              <a:ext uri="{FF2B5EF4-FFF2-40B4-BE49-F238E27FC236}">
                <a16:creationId xmlns:a16="http://schemas.microsoft.com/office/drawing/2014/main" id="{7AFF532A-AE8B-B371-DC29-F99E055A59D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988" y="6199188"/>
            <a:ext cx="792162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78" descr="Carbon_Logo">
            <a:extLst>
              <a:ext uri="{FF2B5EF4-FFF2-40B4-BE49-F238E27FC236}">
                <a16:creationId xmlns:a16="http://schemas.microsoft.com/office/drawing/2014/main" id="{6A8ED572-1C15-B614-C764-88D53C6F11B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6237288"/>
            <a:ext cx="1584325" cy="392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2" descr="Logo">
            <a:extLst>
              <a:ext uri="{FF2B5EF4-FFF2-40B4-BE49-F238E27FC236}">
                <a16:creationId xmlns:a16="http://schemas.microsoft.com/office/drawing/2014/main" id="{8C3EF56F-0CBB-8C6E-179C-F781D815F19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9550" y="244475"/>
            <a:ext cx="981075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2" descr="Jigsaw-Silhouette">
            <a:extLst>
              <a:ext uri="{FF2B5EF4-FFF2-40B4-BE49-F238E27FC236}">
                <a16:creationId xmlns:a16="http://schemas.microsoft.com/office/drawing/2014/main" id="{A83575FE-C62F-6AFA-5524-E75CBC5B537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2968625"/>
            <a:ext cx="6516687" cy="313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51" name="Rectangle 55"/>
          <p:cNvSpPr>
            <a:spLocks noGrp="1" noChangeArrowheads="1"/>
          </p:cNvSpPr>
          <p:nvPr>
            <p:ph type="ctrTitle"/>
          </p:nvPr>
        </p:nvSpPr>
        <p:spPr>
          <a:xfrm>
            <a:off x="323850" y="188913"/>
            <a:ext cx="7200900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en-GB"/>
              <a:t>Presentation</a:t>
            </a:r>
            <a:br>
              <a:rPr lang="en-GB" altLang="en-GB"/>
            </a:br>
            <a:r>
              <a:rPr lang="en-GB" altLang="en-GB"/>
              <a:t>title insert here</a:t>
            </a:r>
          </a:p>
        </p:txBody>
      </p:sp>
      <p:sp>
        <p:nvSpPr>
          <p:cNvPr id="4152" name="Rectangle 56"/>
          <p:cNvSpPr>
            <a:spLocks noGrp="1" noChangeArrowheads="1"/>
          </p:cNvSpPr>
          <p:nvPr>
            <p:ph type="subTitle" idx="1"/>
          </p:nvPr>
        </p:nvSpPr>
        <p:spPr>
          <a:xfrm>
            <a:off x="323850" y="1412875"/>
            <a:ext cx="3600450" cy="762000"/>
          </a:xfrm>
        </p:spPr>
        <p:txBody>
          <a:bodyPr/>
          <a:lstStyle>
            <a:lvl1pPr marL="0" indent="0">
              <a:spcBef>
                <a:spcPct val="0"/>
              </a:spcBef>
              <a:buFont typeface="Wingdings" pitchFamily="2" charset="2"/>
              <a:buNone/>
              <a:defRPr sz="1700">
                <a:solidFill>
                  <a:schemeClr val="tx2"/>
                </a:solidFill>
              </a:defRPr>
            </a:lvl1pPr>
          </a:lstStyle>
          <a:p>
            <a:r>
              <a:rPr lang="en-GB" altLang="en-GB"/>
              <a:t>Insert date and presenter’s name</a:t>
            </a:r>
          </a:p>
        </p:txBody>
      </p:sp>
    </p:spTree>
    <p:extLst>
      <p:ext uri="{BB962C8B-B14F-4D97-AF65-F5344CB8AC3E}">
        <p14:creationId xmlns:p14="http://schemas.microsoft.com/office/powerpoint/2010/main" val="4078962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16">
            <a:extLst>
              <a:ext uri="{FF2B5EF4-FFF2-40B4-BE49-F238E27FC236}">
                <a16:creationId xmlns:a16="http://schemas.microsoft.com/office/drawing/2014/main" id="{FFC891B2-2C25-7440-FFDA-1492D71EDA9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Cognisant Research</a:t>
            </a:r>
          </a:p>
        </p:txBody>
      </p:sp>
      <p:sp>
        <p:nvSpPr>
          <p:cNvPr id="5" name="Rectangle 19">
            <a:extLst>
              <a:ext uri="{FF2B5EF4-FFF2-40B4-BE49-F238E27FC236}">
                <a16:creationId xmlns:a16="http://schemas.microsoft.com/office/drawing/2014/main" id="{9C6CA945-7BB6-C58A-7C10-D187BD8285C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269A62-7B9A-407F-BC7E-4BF922EA564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56525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075" y="188913"/>
            <a:ext cx="2124075" cy="59769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188913"/>
            <a:ext cx="6219825" cy="59769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16">
            <a:extLst>
              <a:ext uri="{FF2B5EF4-FFF2-40B4-BE49-F238E27FC236}">
                <a16:creationId xmlns:a16="http://schemas.microsoft.com/office/drawing/2014/main" id="{B3CD1263-9D57-B234-494D-6D2C404AC5C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Cognisant Research</a:t>
            </a:r>
          </a:p>
        </p:txBody>
      </p:sp>
      <p:sp>
        <p:nvSpPr>
          <p:cNvPr id="5" name="Rectangle 19">
            <a:extLst>
              <a:ext uri="{FF2B5EF4-FFF2-40B4-BE49-F238E27FC236}">
                <a16:creationId xmlns:a16="http://schemas.microsoft.com/office/drawing/2014/main" id="{5AE22CDE-B9D6-AF79-D846-46E15459029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E72A52-09BB-4A6B-934D-FA70D888914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71659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188913"/>
            <a:ext cx="7200900" cy="12239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323850" y="1700213"/>
            <a:ext cx="4171950" cy="4465637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700213"/>
            <a:ext cx="4171950" cy="44656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16">
            <a:extLst>
              <a:ext uri="{FF2B5EF4-FFF2-40B4-BE49-F238E27FC236}">
                <a16:creationId xmlns:a16="http://schemas.microsoft.com/office/drawing/2014/main" id="{46504A21-2E6F-3A47-B984-84731CAD613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Cognisant Research</a:t>
            </a:r>
          </a:p>
        </p:txBody>
      </p:sp>
      <p:sp>
        <p:nvSpPr>
          <p:cNvPr id="6" name="Rectangle 19">
            <a:extLst>
              <a:ext uri="{FF2B5EF4-FFF2-40B4-BE49-F238E27FC236}">
                <a16:creationId xmlns:a16="http://schemas.microsoft.com/office/drawing/2014/main" id="{84C3853A-0A3E-7A37-D2C7-7EE7A8CF3CB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B9ACC1-0DBD-450C-BB51-1F1967CA794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83463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16">
            <a:extLst>
              <a:ext uri="{FF2B5EF4-FFF2-40B4-BE49-F238E27FC236}">
                <a16:creationId xmlns:a16="http://schemas.microsoft.com/office/drawing/2014/main" id="{58A018DC-56C8-4599-3B61-80AD4675154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Cognisant Research</a:t>
            </a:r>
          </a:p>
        </p:txBody>
      </p:sp>
      <p:sp>
        <p:nvSpPr>
          <p:cNvPr id="5" name="Rectangle 19">
            <a:extLst>
              <a:ext uri="{FF2B5EF4-FFF2-40B4-BE49-F238E27FC236}">
                <a16:creationId xmlns:a16="http://schemas.microsoft.com/office/drawing/2014/main" id="{46B5D7B7-371F-EC9F-0867-56CA49E047D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FDD83A-2B6C-42F2-8160-A7F02275159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7763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6">
            <a:extLst>
              <a:ext uri="{FF2B5EF4-FFF2-40B4-BE49-F238E27FC236}">
                <a16:creationId xmlns:a16="http://schemas.microsoft.com/office/drawing/2014/main" id="{367CA257-D644-F369-AAE7-AB11015DBF1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Cognisant Research</a:t>
            </a:r>
          </a:p>
        </p:txBody>
      </p:sp>
      <p:sp>
        <p:nvSpPr>
          <p:cNvPr id="5" name="Rectangle 19">
            <a:extLst>
              <a:ext uri="{FF2B5EF4-FFF2-40B4-BE49-F238E27FC236}">
                <a16:creationId xmlns:a16="http://schemas.microsoft.com/office/drawing/2014/main" id="{097189A5-AA77-3A30-3F85-8CC709C4C99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D2EFC6-2E5D-47C9-A38B-FE6E55BAE45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6322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700213"/>
            <a:ext cx="4171950" cy="44656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00213"/>
            <a:ext cx="4171950" cy="44656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16">
            <a:extLst>
              <a:ext uri="{FF2B5EF4-FFF2-40B4-BE49-F238E27FC236}">
                <a16:creationId xmlns:a16="http://schemas.microsoft.com/office/drawing/2014/main" id="{2651954C-D049-C436-5211-BAECD3A5CF1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Cognisant Research</a:t>
            </a:r>
          </a:p>
        </p:txBody>
      </p:sp>
      <p:sp>
        <p:nvSpPr>
          <p:cNvPr id="6" name="Rectangle 19">
            <a:extLst>
              <a:ext uri="{FF2B5EF4-FFF2-40B4-BE49-F238E27FC236}">
                <a16:creationId xmlns:a16="http://schemas.microsoft.com/office/drawing/2014/main" id="{5ACC0CEC-B633-83D2-4BC1-739A66C651F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7C791-757F-4CAB-8914-850D3C55DC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77283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8BCF0944-FD54-282B-9508-A974BFB2B70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Cognisant Research</a:t>
            </a:r>
          </a:p>
        </p:txBody>
      </p:sp>
      <p:sp>
        <p:nvSpPr>
          <p:cNvPr id="8" name="Rectangle 19">
            <a:extLst>
              <a:ext uri="{FF2B5EF4-FFF2-40B4-BE49-F238E27FC236}">
                <a16:creationId xmlns:a16="http://schemas.microsoft.com/office/drawing/2014/main" id="{D59E37A6-9EFA-081F-5070-51D3157FA75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931178-2D78-4690-9D61-7A1943F8725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85689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16">
            <a:extLst>
              <a:ext uri="{FF2B5EF4-FFF2-40B4-BE49-F238E27FC236}">
                <a16:creationId xmlns:a16="http://schemas.microsoft.com/office/drawing/2014/main" id="{CCDE61C5-F37B-3D89-A25B-5FE275D2335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Cognisant Research</a:t>
            </a:r>
          </a:p>
        </p:txBody>
      </p:sp>
      <p:sp>
        <p:nvSpPr>
          <p:cNvPr id="4" name="Rectangle 19">
            <a:extLst>
              <a:ext uri="{FF2B5EF4-FFF2-40B4-BE49-F238E27FC236}">
                <a16:creationId xmlns:a16="http://schemas.microsoft.com/office/drawing/2014/main" id="{04FCC83E-2A71-8477-3D73-271E64FB6A8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A53FB6-9815-4A61-9407-11435AFB264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95646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>
            <a:extLst>
              <a:ext uri="{FF2B5EF4-FFF2-40B4-BE49-F238E27FC236}">
                <a16:creationId xmlns:a16="http://schemas.microsoft.com/office/drawing/2014/main" id="{FC94B2E0-4313-520B-767B-D0CE1AE36F3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Cognisant Research</a:t>
            </a:r>
          </a:p>
        </p:txBody>
      </p:sp>
      <p:sp>
        <p:nvSpPr>
          <p:cNvPr id="3" name="Rectangle 19">
            <a:extLst>
              <a:ext uri="{FF2B5EF4-FFF2-40B4-BE49-F238E27FC236}">
                <a16:creationId xmlns:a16="http://schemas.microsoft.com/office/drawing/2014/main" id="{D201DA41-A5CD-E15A-66B4-AFF97AD7D5C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D5E538-50F2-4D14-A59A-1D82817CA2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71381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6">
            <a:extLst>
              <a:ext uri="{FF2B5EF4-FFF2-40B4-BE49-F238E27FC236}">
                <a16:creationId xmlns:a16="http://schemas.microsoft.com/office/drawing/2014/main" id="{4ADF18A1-C94D-9138-F35E-8D3300ADFA5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Cognisant Research</a:t>
            </a:r>
          </a:p>
        </p:txBody>
      </p:sp>
      <p:sp>
        <p:nvSpPr>
          <p:cNvPr id="6" name="Rectangle 19">
            <a:extLst>
              <a:ext uri="{FF2B5EF4-FFF2-40B4-BE49-F238E27FC236}">
                <a16:creationId xmlns:a16="http://schemas.microsoft.com/office/drawing/2014/main" id="{8A91BA9B-54B3-4A2D-48A9-260422AA40B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A51A0-C2D5-4B86-B448-6A6A2AEA5E1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68502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6">
            <a:extLst>
              <a:ext uri="{FF2B5EF4-FFF2-40B4-BE49-F238E27FC236}">
                <a16:creationId xmlns:a16="http://schemas.microsoft.com/office/drawing/2014/main" id="{99B824B9-868D-DAAC-1016-CBA4FA80603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Cognisant Research</a:t>
            </a:r>
          </a:p>
        </p:txBody>
      </p:sp>
      <p:sp>
        <p:nvSpPr>
          <p:cNvPr id="6" name="Rectangle 19">
            <a:extLst>
              <a:ext uri="{FF2B5EF4-FFF2-40B4-BE49-F238E27FC236}">
                <a16:creationId xmlns:a16="http://schemas.microsoft.com/office/drawing/2014/main" id="{DC1618C9-2423-B89F-A19D-B54EB897756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6BA60C-9663-4E3C-8796-11680106643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81142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74">
            <a:extLst>
              <a:ext uri="{FF2B5EF4-FFF2-40B4-BE49-F238E27FC236}">
                <a16:creationId xmlns:a16="http://schemas.microsoft.com/office/drawing/2014/main" id="{B9EA2757-ECD1-93F5-5A0E-CCB11139BC2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9388" y="115888"/>
            <a:ext cx="7418387" cy="1296987"/>
          </a:xfrm>
          <a:prstGeom prst="roundRect">
            <a:avLst>
              <a:gd name="adj" fmla="val 6611"/>
            </a:avLst>
          </a:prstGeom>
          <a:solidFill>
            <a:srgbClr val="4C83C3"/>
          </a:solidFill>
          <a:ln>
            <a:noFill/>
          </a:ln>
        </p:spPr>
        <p:txBody>
          <a:bodyPr wrap="none" anchor="ctr"/>
          <a:lstStyle>
            <a:lvl1pPr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defRPr/>
            </a:pPr>
            <a:endParaRPr lang="en-US" altLang="en-US"/>
          </a:p>
        </p:txBody>
      </p:sp>
      <p:sp>
        <p:nvSpPr>
          <p:cNvPr id="1027" name="AutoShape 75">
            <a:extLst>
              <a:ext uri="{FF2B5EF4-FFF2-40B4-BE49-F238E27FC236}">
                <a16:creationId xmlns:a16="http://schemas.microsoft.com/office/drawing/2014/main" id="{87BEE377-59BA-55CA-B39D-09F0EF6DC8D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667625" y="115888"/>
            <a:ext cx="1296988" cy="1296987"/>
          </a:xfrm>
          <a:prstGeom prst="roundRect">
            <a:avLst>
              <a:gd name="adj" fmla="val 6611"/>
            </a:avLst>
          </a:prstGeom>
          <a:solidFill>
            <a:srgbClr val="4C83C3"/>
          </a:solidFill>
          <a:ln>
            <a:noFill/>
          </a:ln>
        </p:spPr>
        <p:txBody>
          <a:bodyPr wrap="none" anchor="ctr"/>
          <a:lstStyle>
            <a:lvl1pPr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defRPr/>
            </a:pPr>
            <a:endParaRPr lang="en-US" altLang="en-US"/>
          </a:p>
        </p:txBody>
      </p:sp>
      <p:sp>
        <p:nvSpPr>
          <p:cNvPr id="1028" name="Rectangle 34">
            <a:extLst>
              <a:ext uri="{FF2B5EF4-FFF2-40B4-BE49-F238E27FC236}">
                <a16:creationId xmlns:a16="http://schemas.microsoft.com/office/drawing/2014/main" id="{EC9BB97B-A14B-7F67-07AA-1F1235F439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700213"/>
            <a:ext cx="8496300" cy="446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9" name="AutoShape 70">
            <a:extLst>
              <a:ext uri="{FF2B5EF4-FFF2-40B4-BE49-F238E27FC236}">
                <a16:creationId xmlns:a16="http://schemas.microsoft.com/office/drawing/2014/main" id="{49832AC8-B545-940B-B93D-7BF00425AE8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675688" y="6453188"/>
            <a:ext cx="288925" cy="288925"/>
          </a:xfrm>
          <a:prstGeom prst="roundRect">
            <a:avLst>
              <a:gd name="adj" fmla="val 23079"/>
            </a:avLst>
          </a:prstGeom>
          <a:solidFill>
            <a:srgbClr val="4C83C3"/>
          </a:solidFill>
          <a:ln>
            <a:noFill/>
          </a:ln>
        </p:spPr>
        <p:txBody>
          <a:bodyPr wrap="none" anchor="ctr"/>
          <a:lstStyle>
            <a:lvl1pPr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defRPr/>
            </a:pPr>
            <a:endParaRPr lang="en-US" altLang="en-US"/>
          </a:p>
        </p:txBody>
      </p:sp>
      <p:sp>
        <p:nvSpPr>
          <p:cNvPr id="1030" name="AutoShape 71">
            <a:extLst>
              <a:ext uri="{FF2B5EF4-FFF2-40B4-BE49-F238E27FC236}">
                <a16:creationId xmlns:a16="http://schemas.microsoft.com/office/drawing/2014/main" id="{DDDD28F4-8342-504A-358A-F9401DA374C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9388" y="6453188"/>
            <a:ext cx="8439150" cy="288925"/>
          </a:xfrm>
          <a:prstGeom prst="roundRect">
            <a:avLst>
              <a:gd name="adj" fmla="val 19782"/>
            </a:avLst>
          </a:prstGeom>
          <a:solidFill>
            <a:srgbClr val="4C83C3">
              <a:alpha val="25098"/>
            </a:srgbClr>
          </a:solidFill>
          <a:ln>
            <a:noFill/>
          </a:ln>
        </p:spPr>
        <p:txBody>
          <a:bodyPr wrap="none" anchor="ctr"/>
          <a:lstStyle>
            <a:lvl1pPr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defRPr/>
            </a:pPr>
            <a:endParaRPr lang="en-US" altLang="en-US"/>
          </a:p>
        </p:txBody>
      </p:sp>
      <p:sp>
        <p:nvSpPr>
          <p:cNvPr id="1040" name="Rectangle 16">
            <a:extLst>
              <a:ext uri="{FF2B5EF4-FFF2-40B4-BE49-F238E27FC236}">
                <a16:creationId xmlns:a16="http://schemas.microsoft.com/office/drawing/2014/main" id="{6EC86050-30E2-8F11-533E-B469ED20F9F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7975" y="6459538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50000"/>
              </a:spcBef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/>
              <a:t>© Cognisant Research</a:t>
            </a:r>
          </a:p>
        </p:txBody>
      </p:sp>
      <p:sp>
        <p:nvSpPr>
          <p:cNvPr id="1043" name="Rectangle 19">
            <a:extLst>
              <a:ext uri="{FF2B5EF4-FFF2-40B4-BE49-F238E27FC236}">
                <a16:creationId xmlns:a16="http://schemas.microsoft.com/office/drawing/2014/main" id="{353147BD-EA1C-58FC-3792-8F90AFD519C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74000" y="6459538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000"/>
            </a:lvl1pPr>
          </a:lstStyle>
          <a:p>
            <a:pPr>
              <a:defRPr/>
            </a:pPr>
            <a:fld id="{981F7678-D604-4748-BF99-036E6FE2280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3" name="Rectangle 33">
            <a:extLst>
              <a:ext uri="{FF2B5EF4-FFF2-40B4-BE49-F238E27FC236}">
                <a16:creationId xmlns:a16="http://schemas.microsoft.com/office/drawing/2014/main" id="{911913CB-176D-51B7-DE96-4113B7D0AD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188913"/>
            <a:ext cx="7200900" cy="122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</a:t>
            </a:r>
          </a:p>
        </p:txBody>
      </p:sp>
      <p:pic>
        <p:nvPicPr>
          <p:cNvPr id="1034" name="Picture 76" descr="Logo">
            <a:extLst>
              <a:ext uri="{FF2B5EF4-FFF2-40B4-BE49-F238E27FC236}">
                <a16:creationId xmlns:a16="http://schemas.microsoft.com/office/drawing/2014/main" id="{BC41F4D9-8D81-0E9C-7888-A98351AE544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9550" y="244475"/>
            <a:ext cx="981075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519" r:id="rId1"/>
    <p:sldLayoutId id="2147485508" r:id="rId2"/>
    <p:sldLayoutId id="2147485509" r:id="rId3"/>
    <p:sldLayoutId id="2147485510" r:id="rId4"/>
    <p:sldLayoutId id="2147485511" r:id="rId5"/>
    <p:sldLayoutId id="2147485512" r:id="rId6"/>
    <p:sldLayoutId id="2147485513" r:id="rId7"/>
    <p:sldLayoutId id="2147485514" r:id="rId8"/>
    <p:sldLayoutId id="2147485515" r:id="rId9"/>
    <p:sldLayoutId id="2147485516" r:id="rId10"/>
    <p:sldLayoutId id="2147485517" r:id="rId11"/>
    <p:sldLayoutId id="2147485518" r:id="rId12"/>
  </p:sldLayoutIdLst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itchFamily="34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itchFamily="34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itchFamily="34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itchFamily="34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itchFamily="34" charset="0"/>
        </a:defRPr>
      </a:lvl9pPr>
    </p:titleStyle>
    <p:bodyStyle>
      <a:lvl1pPr marL="290513" indent="-2905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§"/>
        <a:defRPr sz="2600">
          <a:solidFill>
            <a:srgbClr val="2A5594"/>
          </a:solidFill>
          <a:latin typeface="+mn-lt"/>
          <a:ea typeface="+mn-ea"/>
          <a:cs typeface="+mn-cs"/>
        </a:defRPr>
      </a:lvl1pPr>
      <a:lvl2pPr marL="661988" indent="-1809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Arial" panose="020B0604020202020204" pitchFamily="34" charset="0"/>
        <a:buChar char="-"/>
        <a:defRPr sz="2200">
          <a:solidFill>
            <a:srgbClr val="2A5594"/>
          </a:solidFill>
          <a:latin typeface="+mn-lt"/>
        </a:defRPr>
      </a:lvl2pPr>
      <a:lvl3pPr marL="1046163" indent="-1936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anose="05000000000000000000" pitchFamily="2" charset="2"/>
        <a:buChar char="§"/>
        <a:defRPr sz="2000">
          <a:solidFill>
            <a:srgbClr val="2A5594"/>
          </a:solidFill>
          <a:latin typeface="+mn-lt"/>
        </a:defRPr>
      </a:lvl3pPr>
      <a:lvl4pPr marL="1376363" indent="-1397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-"/>
        <a:defRPr sz="2000">
          <a:solidFill>
            <a:srgbClr val="2A5594"/>
          </a:solidFill>
          <a:latin typeface="+mn-lt"/>
        </a:defRPr>
      </a:lvl4pPr>
      <a:lvl5pPr marL="1743075" indent="-1762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anose="05000000000000000000" pitchFamily="2" charset="2"/>
        <a:buChar char="§"/>
        <a:defRPr sz="1600">
          <a:solidFill>
            <a:srgbClr val="2A5594"/>
          </a:solidFill>
          <a:latin typeface="+mn-lt"/>
        </a:defRPr>
      </a:lvl5pPr>
      <a:lvl6pPr marL="2200275" indent="-1762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§"/>
        <a:defRPr sz="1600">
          <a:solidFill>
            <a:srgbClr val="2A5594"/>
          </a:solidFill>
          <a:latin typeface="+mn-lt"/>
        </a:defRPr>
      </a:lvl6pPr>
      <a:lvl7pPr marL="2657475" indent="-1762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§"/>
        <a:defRPr sz="1600">
          <a:solidFill>
            <a:srgbClr val="2A5594"/>
          </a:solidFill>
          <a:latin typeface="+mn-lt"/>
        </a:defRPr>
      </a:lvl7pPr>
      <a:lvl8pPr marL="3114675" indent="-1762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§"/>
        <a:defRPr sz="1600">
          <a:solidFill>
            <a:srgbClr val="2A5594"/>
          </a:solidFill>
          <a:latin typeface="+mn-lt"/>
        </a:defRPr>
      </a:lvl8pPr>
      <a:lvl9pPr marL="3571875" indent="-1762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§"/>
        <a:defRPr sz="1600">
          <a:solidFill>
            <a:srgbClr val="2A5594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12E72431-5D99-10B0-3826-2AFFEB9AE2E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23850" y="1341438"/>
            <a:ext cx="7488238" cy="4751387"/>
          </a:xfrm>
        </p:spPr>
        <p:txBody>
          <a:bodyPr/>
          <a:lstStyle/>
          <a:p>
            <a:r>
              <a:rPr lang="en-GB" altLang="en-US" sz="5000" b="1"/>
              <a:t>Bradford on Avon Business Survey</a:t>
            </a:r>
            <a:br>
              <a:rPr lang="en-GB" altLang="en-US" sz="5000" b="1"/>
            </a:br>
            <a:br>
              <a:rPr lang="en-GB" altLang="en-US" sz="2800" b="1" i="1"/>
            </a:br>
            <a:br>
              <a:rPr lang="en-GB" altLang="en-US" sz="4000" b="1"/>
            </a:br>
            <a:r>
              <a:rPr lang="en-GB" altLang="en-US" sz="2000"/>
              <a:t>Ian Nockolds</a:t>
            </a:r>
            <a:br>
              <a:rPr lang="en-GB" altLang="en-US" sz="2000"/>
            </a:br>
            <a:r>
              <a:rPr lang="en-GB" altLang="en-US" sz="2000"/>
              <a:t>June 2023</a:t>
            </a:r>
            <a:br>
              <a:rPr lang="en-GB" altLang="en-US" sz="2400"/>
            </a:br>
            <a:br>
              <a:rPr lang="en-GB" altLang="en-US"/>
            </a:br>
            <a:endParaRPr lang="en-GB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2FE3517B-54E8-199D-466E-965946F351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GB" altLang="en-US" sz="2800"/>
              <a:t>What, based on your knowledge and experience, are the main disadvantages of having your business located in Bradford on Avon?</a:t>
            </a:r>
          </a:p>
        </p:txBody>
      </p:sp>
      <p:sp>
        <p:nvSpPr>
          <p:cNvPr id="62467" name="Footer Placeholder 3">
            <a:extLst>
              <a:ext uri="{FF2B5EF4-FFF2-40B4-BE49-F238E27FC236}">
                <a16:creationId xmlns:a16="http://schemas.microsoft.com/office/drawing/2014/main" id="{F626D9C5-3365-32B5-A811-62242A60A24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sz="1000">
                <a:solidFill>
                  <a:schemeClr val="tx1"/>
                </a:solidFill>
              </a:rPr>
              <a:t>© Cognisant Research</a:t>
            </a:r>
          </a:p>
        </p:txBody>
      </p:sp>
      <p:sp>
        <p:nvSpPr>
          <p:cNvPr id="62468" name="Slide Number Placeholder 4">
            <a:extLst>
              <a:ext uri="{FF2B5EF4-FFF2-40B4-BE49-F238E27FC236}">
                <a16:creationId xmlns:a16="http://schemas.microsoft.com/office/drawing/2014/main" id="{A0448CBA-F2B3-3FBE-1CFB-DE7AA03A469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0588D7AE-5A05-4E09-955C-5F2CE19489A1}" type="slidenum">
              <a:rPr lang="en-GB" altLang="en-US" sz="1000" smtClean="0"/>
              <a:pPr/>
              <a:t>10</a:t>
            </a:fld>
            <a:endParaRPr lang="en-GB" altLang="en-US" sz="1000"/>
          </a:p>
        </p:txBody>
      </p:sp>
      <p:sp>
        <p:nvSpPr>
          <p:cNvPr id="62469" name="TextBox 2">
            <a:extLst>
              <a:ext uri="{FF2B5EF4-FFF2-40B4-BE49-F238E27FC236}">
                <a16:creationId xmlns:a16="http://schemas.microsoft.com/office/drawing/2014/main" id="{2AB69394-6B32-9CC5-F9F5-1CB34E392A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550" y="5997575"/>
            <a:ext cx="1905000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sz="2000">
                <a:solidFill>
                  <a:srgbClr val="000000"/>
                </a:solidFill>
              </a:rPr>
              <a:t>n = 40</a:t>
            </a:r>
          </a:p>
        </p:txBody>
      </p:sp>
      <p:pic>
        <p:nvPicPr>
          <p:cNvPr id="62470" name="Picture 3">
            <a:extLst>
              <a:ext uri="{FF2B5EF4-FFF2-40B4-BE49-F238E27FC236}">
                <a16:creationId xmlns:a16="http://schemas.microsoft.com/office/drawing/2014/main" id="{72792FA1-4EE1-47A9-C09E-6973D4DFF3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1485900"/>
            <a:ext cx="7215187" cy="4513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1">
            <a:extLst>
              <a:ext uri="{FF2B5EF4-FFF2-40B4-BE49-F238E27FC236}">
                <a16:creationId xmlns:a16="http://schemas.microsoft.com/office/drawing/2014/main" id="{801BC199-4F3D-C0ED-51DD-C8A3CF023C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Conclusions:</a:t>
            </a:r>
            <a:br>
              <a:rPr lang="en-GB" altLang="en-US"/>
            </a:br>
            <a:endParaRPr lang="en-GB" altLang="en-US"/>
          </a:p>
        </p:txBody>
      </p:sp>
      <p:sp>
        <p:nvSpPr>
          <p:cNvPr id="35843" name="Content Placeholder 2">
            <a:extLst>
              <a:ext uri="{FF2B5EF4-FFF2-40B4-BE49-F238E27FC236}">
                <a16:creationId xmlns:a16="http://schemas.microsoft.com/office/drawing/2014/main" id="{3D426AA0-AAB9-3CC3-1A02-359F9029D93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42900" y="1703388"/>
            <a:ext cx="8496300" cy="4465637"/>
          </a:xfrm>
        </p:spPr>
        <p:txBody>
          <a:bodyPr>
            <a:normAutofit fontScale="92500" lnSpcReduction="20000"/>
          </a:bodyPr>
          <a:lstStyle/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  <a:tabLst>
                <a:tab pos="457200" algn="l"/>
              </a:tabLst>
              <a:defRPr/>
            </a:pPr>
            <a:r>
              <a:rPr lang="en-GB" sz="2000"/>
              <a:t>Business with greatest concerns:</a:t>
            </a:r>
          </a:p>
          <a:p>
            <a:pPr marL="727075" lvl="2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  <a:tabLst>
                <a:tab pos="457200" algn="l"/>
              </a:tabLst>
              <a:defRPr/>
            </a:pPr>
            <a:r>
              <a:rPr lang="en-GB" sz="1800">
                <a:ea typeface="+mn-ea"/>
                <a:cs typeface="+mn-cs"/>
              </a:rPr>
              <a:t>Accommodation and Food</a:t>
            </a:r>
          </a:p>
          <a:p>
            <a:pPr marL="727075" lvl="2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  <a:tabLst>
                <a:tab pos="457200" algn="l"/>
              </a:tabLst>
              <a:defRPr/>
            </a:pPr>
            <a:r>
              <a:rPr lang="en-GB" sz="1800">
                <a:ea typeface="+mn-ea"/>
                <a:cs typeface="+mn-cs"/>
              </a:rPr>
              <a:t>Retail</a:t>
            </a:r>
          </a:p>
          <a:p>
            <a:pPr marL="727075" lvl="2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  <a:tabLst>
                <a:tab pos="457200" algn="l"/>
              </a:tabLst>
              <a:defRPr/>
            </a:pPr>
            <a:r>
              <a:rPr lang="en-GB" sz="1800">
                <a:ea typeface="+mn-ea"/>
                <a:cs typeface="+mn-cs"/>
              </a:rPr>
              <a:t>Turnover decline greatest amongst sole traders</a:t>
            </a:r>
          </a:p>
          <a:p>
            <a:pPr marL="457200" lvl="1" indent="0">
              <a:lnSpc>
                <a:spcPct val="107000"/>
              </a:lnSpc>
              <a:buFont typeface="Arial" panose="020B0604020202020204" pitchFamily="34" charset="0"/>
              <a:buNone/>
              <a:tabLst>
                <a:tab pos="914400" algn="l"/>
              </a:tabLst>
              <a:defRPr/>
            </a:pPr>
            <a:endParaRPr lang="en-GB" sz="160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  <a:tabLst>
                <a:tab pos="457200" algn="l"/>
              </a:tabLst>
              <a:defRPr/>
            </a:pPr>
            <a:r>
              <a:rPr lang="en-GB" sz="2000"/>
              <a:t>Business confidence greatest in the longer term (5 years or more) at 60% compared to 50% in the short and medium term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  <a:tabLst>
                <a:tab pos="457200" algn="l"/>
              </a:tabLst>
              <a:defRPr/>
            </a:pPr>
            <a:r>
              <a:rPr lang="en-GB" sz="2000"/>
              <a:t>Rising costs and recruitment the greatest barriers limiting growth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  <a:tabLst>
                <a:tab pos="457200" algn="l"/>
              </a:tabLst>
              <a:defRPr/>
            </a:pPr>
            <a:r>
              <a:rPr lang="en-GB" sz="2000"/>
              <a:t>46% of businesses have returned to or exceeded pre-lockdown business turnover</a:t>
            </a:r>
          </a:p>
          <a:p>
            <a:pPr marL="727075" lvl="2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  <a:tabLst>
                <a:tab pos="457200" algn="l"/>
              </a:tabLst>
              <a:defRPr/>
            </a:pPr>
            <a:r>
              <a:rPr lang="en-GB" sz="1800">
                <a:ea typeface="+mn-ea"/>
                <a:cs typeface="+mn-cs"/>
              </a:rPr>
              <a:t>18% not confident they will return</a:t>
            </a:r>
          </a:p>
          <a:p>
            <a:pPr marL="727075" lvl="2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  <a:tabLst>
                <a:tab pos="457200" algn="l"/>
              </a:tabLst>
              <a:defRPr/>
            </a:pPr>
            <a:r>
              <a:rPr lang="en-GB" sz="1800">
                <a:ea typeface="+mn-ea"/>
                <a:cs typeface="+mn-cs"/>
              </a:rPr>
              <a:t>10% concerned about survival</a:t>
            </a:r>
          </a:p>
        </p:txBody>
      </p:sp>
      <p:sp>
        <p:nvSpPr>
          <p:cNvPr id="66564" name="Footer Placeholder 3">
            <a:extLst>
              <a:ext uri="{FF2B5EF4-FFF2-40B4-BE49-F238E27FC236}">
                <a16:creationId xmlns:a16="http://schemas.microsoft.com/office/drawing/2014/main" id="{2F712E12-4432-4197-84DD-9C169AD0A2C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sz="1000">
                <a:solidFill>
                  <a:schemeClr val="tx1"/>
                </a:solidFill>
              </a:rPr>
              <a:t>© Cognisant Research</a:t>
            </a:r>
          </a:p>
        </p:txBody>
      </p:sp>
      <p:sp>
        <p:nvSpPr>
          <p:cNvPr id="66565" name="Slide Number Placeholder 4">
            <a:extLst>
              <a:ext uri="{FF2B5EF4-FFF2-40B4-BE49-F238E27FC236}">
                <a16:creationId xmlns:a16="http://schemas.microsoft.com/office/drawing/2014/main" id="{FE053F69-FA00-5312-DBD7-2F6357FBC46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744BA166-F607-44DF-A9C2-59846977A7F6}" type="slidenum">
              <a:rPr lang="en-GB" altLang="en-US" sz="1000" smtClean="0"/>
              <a:pPr/>
              <a:t>11</a:t>
            </a:fld>
            <a:endParaRPr lang="en-GB" altLang="en-US" sz="10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itle 1">
            <a:extLst>
              <a:ext uri="{FF2B5EF4-FFF2-40B4-BE49-F238E27FC236}">
                <a16:creationId xmlns:a16="http://schemas.microsoft.com/office/drawing/2014/main" id="{986A113B-5206-4732-7874-8EAB7AC5B8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Conclusions:</a:t>
            </a:r>
            <a:br>
              <a:rPr lang="en-GB" altLang="en-US"/>
            </a:br>
            <a:endParaRPr lang="en-GB" altLang="en-US"/>
          </a:p>
        </p:txBody>
      </p:sp>
      <p:sp>
        <p:nvSpPr>
          <p:cNvPr id="35843" name="Content Placeholder 2">
            <a:extLst>
              <a:ext uri="{FF2B5EF4-FFF2-40B4-BE49-F238E27FC236}">
                <a16:creationId xmlns:a16="http://schemas.microsoft.com/office/drawing/2014/main" id="{AEF674B0-3D63-EC29-B413-5F118DFEFD0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42900" y="1703388"/>
            <a:ext cx="8496300" cy="4465637"/>
          </a:xfrm>
        </p:spPr>
        <p:txBody>
          <a:bodyPr/>
          <a:lstStyle/>
          <a:p>
            <a:pPr marL="342900" indent="-342900">
              <a:lnSpc>
                <a:spcPct val="87000"/>
              </a:lnSpc>
              <a:buFont typeface="Symbol" panose="05050102010706020507" pitchFamily="18" charset="2"/>
              <a:buChar char=""/>
              <a:defRPr/>
            </a:pPr>
            <a:r>
              <a:rPr lang="en-GB" sz="2000" dirty="0"/>
              <a:t>58% of businesses require no Brexit related support</a:t>
            </a:r>
          </a:p>
          <a:p>
            <a:pPr marL="342900" indent="-342900">
              <a:lnSpc>
                <a:spcPct val="87000"/>
              </a:lnSpc>
              <a:buFont typeface="Symbol" panose="05050102010706020507" pitchFamily="18" charset="2"/>
              <a:buChar char=""/>
              <a:defRPr/>
            </a:pPr>
            <a:endParaRPr lang="en-GB" sz="2000" dirty="0"/>
          </a:p>
          <a:p>
            <a:pPr marL="342900" indent="-342900">
              <a:lnSpc>
                <a:spcPct val="87000"/>
              </a:lnSpc>
              <a:buFont typeface="Symbol" panose="05050102010706020507" pitchFamily="18" charset="2"/>
              <a:buChar char=""/>
              <a:defRPr/>
            </a:pPr>
            <a:r>
              <a:rPr lang="en-GB" sz="2000" dirty="0"/>
              <a:t>The cost of living crisis is significantly more of a concern to businesses with 63% expressing concern compared to 18% for Brexit and 8% for Covid</a:t>
            </a:r>
          </a:p>
          <a:p>
            <a:pPr marL="342900" indent="-342900">
              <a:lnSpc>
                <a:spcPct val="87000"/>
              </a:lnSpc>
              <a:buFont typeface="Symbol" panose="05050102010706020507" pitchFamily="18" charset="2"/>
              <a:buChar char=""/>
              <a:defRPr/>
            </a:pPr>
            <a:endParaRPr lang="en-GB" sz="2000" dirty="0"/>
          </a:p>
          <a:p>
            <a:pPr marL="342900" indent="-342900">
              <a:lnSpc>
                <a:spcPct val="87000"/>
              </a:lnSpc>
              <a:buFont typeface="Symbol" panose="05050102010706020507" pitchFamily="18" charset="2"/>
              <a:buChar char=""/>
              <a:defRPr/>
            </a:pPr>
            <a:r>
              <a:rPr lang="en-GB" sz="2000" dirty="0"/>
              <a:t>Networking is the most popular support service at 43%</a:t>
            </a:r>
          </a:p>
          <a:p>
            <a:pPr marL="727075" lvl="2" indent="-342900">
              <a:lnSpc>
                <a:spcPct val="87000"/>
              </a:lnSpc>
              <a:buFont typeface="Symbol" panose="05050102010706020507" pitchFamily="18" charset="2"/>
              <a:buChar char=""/>
              <a:defRPr/>
            </a:pPr>
            <a:r>
              <a:rPr lang="en-GB" sz="1800" dirty="0">
                <a:ea typeface="+mn-ea"/>
                <a:cs typeface="+mn-cs"/>
              </a:rPr>
              <a:t>Followed by marketings assistance at 30%</a:t>
            </a:r>
          </a:p>
          <a:p>
            <a:pPr marL="342900" lvl="1" indent="-342900">
              <a:lnSpc>
                <a:spcPct val="87000"/>
              </a:lnSpc>
              <a:buFont typeface="Symbol" panose="05050102010706020507" pitchFamily="18" charset="2"/>
              <a:buChar char=""/>
              <a:defRPr/>
            </a:pPr>
            <a:endParaRPr lang="en-GB" sz="2000" dirty="0">
              <a:ea typeface="+mn-ea"/>
              <a:cs typeface="+mn-cs"/>
            </a:endParaRPr>
          </a:p>
          <a:p>
            <a:pPr marL="342900" indent="-342900">
              <a:lnSpc>
                <a:spcPct val="87000"/>
              </a:lnSpc>
              <a:buFont typeface="Symbol" panose="05050102010706020507" pitchFamily="18" charset="2"/>
              <a:buChar char=""/>
              <a:defRPr/>
            </a:pPr>
            <a:r>
              <a:rPr lang="en-GB" sz="2000" dirty="0"/>
              <a:t>45% of respondents would ask friends and family for business support compared to 25% who would ask a business representative group</a:t>
            </a:r>
          </a:p>
          <a:p>
            <a:pPr marL="727075" lvl="2" indent="-342900">
              <a:lnSpc>
                <a:spcPct val="87000"/>
              </a:lnSpc>
              <a:buFont typeface="Symbol" panose="05050102010706020507" pitchFamily="18" charset="2"/>
              <a:buChar char=""/>
              <a:defRPr/>
            </a:pPr>
            <a:r>
              <a:rPr lang="en-GB" sz="1800" dirty="0">
                <a:ea typeface="+mn-ea"/>
                <a:cs typeface="+mn-cs"/>
              </a:rPr>
              <a:t>43% would ask their accountant</a:t>
            </a:r>
          </a:p>
          <a:p>
            <a:pPr marL="727075" lvl="2" indent="-342900">
              <a:lnSpc>
                <a:spcPct val="87000"/>
              </a:lnSpc>
              <a:buFont typeface="Symbol" panose="05050102010706020507" pitchFamily="18" charset="2"/>
              <a:buChar char=""/>
              <a:defRPr/>
            </a:pPr>
            <a:r>
              <a:rPr lang="en-GB" sz="1800" dirty="0">
                <a:ea typeface="+mn-ea"/>
                <a:cs typeface="+mn-cs"/>
              </a:rPr>
              <a:t>20% would ask Wiltshire Council</a:t>
            </a:r>
          </a:p>
          <a:p>
            <a:pPr marL="727075" lvl="2" indent="-342900">
              <a:lnSpc>
                <a:spcPct val="87000"/>
              </a:lnSpc>
              <a:buFont typeface="Symbol" panose="05050102010706020507" pitchFamily="18" charset="2"/>
              <a:buChar char=""/>
              <a:defRPr/>
            </a:pPr>
            <a:r>
              <a:rPr lang="en-GB" sz="1800" dirty="0">
                <a:ea typeface="+mn-ea"/>
                <a:cs typeface="+mn-cs"/>
              </a:rPr>
              <a:t>18% would ask the Swindon and Wiltshire LEP</a:t>
            </a:r>
          </a:p>
          <a:p>
            <a:pPr marL="457200">
              <a:lnSpc>
                <a:spcPct val="107000"/>
              </a:lnSpc>
              <a:defRPr/>
            </a:pPr>
            <a:endParaRPr lang="en-GB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7588" name="Footer Placeholder 3">
            <a:extLst>
              <a:ext uri="{FF2B5EF4-FFF2-40B4-BE49-F238E27FC236}">
                <a16:creationId xmlns:a16="http://schemas.microsoft.com/office/drawing/2014/main" id="{CE155A52-6EDE-32C1-9C56-73611D7D49E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sz="1000">
                <a:solidFill>
                  <a:schemeClr val="tx1"/>
                </a:solidFill>
              </a:rPr>
              <a:t>© Cognisant Research</a:t>
            </a:r>
          </a:p>
        </p:txBody>
      </p:sp>
      <p:sp>
        <p:nvSpPr>
          <p:cNvPr id="67589" name="Slide Number Placeholder 4">
            <a:extLst>
              <a:ext uri="{FF2B5EF4-FFF2-40B4-BE49-F238E27FC236}">
                <a16:creationId xmlns:a16="http://schemas.microsoft.com/office/drawing/2014/main" id="{AFA8B667-E020-CAE9-E9CA-574E40F2AE2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67646F28-15C1-4ECE-8205-D3E7D32A0C66}" type="slidenum">
              <a:rPr lang="en-GB" altLang="en-US" sz="1000" smtClean="0"/>
              <a:pPr/>
              <a:t>12</a:t>
            </a:fld>
            <a:endParaRPr lang="en-GB" altLang="en-US" sz="10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itle 1">
            <a:extLst>
              <a:ext uri="{FF2B5EF4-FFF2-40B4-BE49-F238E27FC236}">
                <a16:creationId xmlns:a16="http://schemas.microsoft.com/office/drawing/2014/main" id="{AADF1AB2-D953-7E8A-A77C-2A3AFE7AC2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Conclusions:</a:t>
            </a:r>
            <a:br>
              <a:rPr lang="en-GB" altLang="en-US"/>
            </a:br>
            <a:endParaRPr lang="en-GB" altLang="en-US"/>
          </a:p>
        </p:txBody>
      </p:sp>
      <p:sp>
        <p:nvSpPr>
          <p:cNvPr id="35843" name="Content Placeholder 2">
            <a:extLst>
              <a:ext uri="{FF2B5EF4-FFF2-40B4-BE49-F238E27FC236}">
                <a16:creationId xmlns:a16="http://schemas.microsoft.com/office/drawing/2014/main" id="{7C2E5D6D-2A78-8863-9A7F-69FF1093607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42900" y="1703388"/>
            <a:ext cx="8496300" cy="4465637"/>
          </a:xfrm>
        </p:spPr>
        <p:txBody>
          <a:bodyPr/>
          <a:lstStyle/>
          <a:p>
            <a:pPr marL="342900" indent="-342900">
              <a:lnSpc>
                <a:spcPct val="87000"/>
              </a:lnSpc>
              <a:buFont typeface="Symbol" panose="05050102010706020507" pitchFamily="18" charset="2"/>
              <a:buChar char=""/>
              <a:defRPr/>
            </a:pPr>
            <a:r>
              <a:rPr lang="en-GB" sz="2000" dirty="0"/>
              <a:t>Quality of Life main benefit of having a business in Bradford on Avon at 80%</a:t>
            </a:r>
          </a:p>
          <a:p>
            <a:pPr marL="727075" lvl="2" indent="-342900">
              <a:lnSpc>
                <a:spcPct val="87000"/>
              </a:lnSpc>
              <a:buFont typeface="Symbol" panose="05050102010706020507" pitchFamily="18" charset="2"/>
              <a:buChar char=""/>
              <a:defRPr/>
            </a:pPr>
            <a:r>
              <a:rPr lang="en-GB" sz="1800" dirty="0">
                <a:ea typeface="+mn-ea"/>
                <a:cs typeface="+mn-cs"/>
              </a:rPr>
              <a:t>Followed by the historic nature of the town (50%) and rail links (40%) </a:t>
            </a:r>
          </a:p>
          <a:p>
            <a:pPr marL="342900" indent="-342900">
              <a:lnSpc>
                <a:spcPct val="87000"/>
              </a:lnSpc>
              <a:buFont typeface="Symbol" panose="05050102010706020507" pitchFamily="18" charset="2"/>
              <a:buChar char=""/>
              <a:defRPr/>
            </a:pPr>
            <a:endParaRPr lang="en-GB" sz="2000" dirty="0"/>
          </a:p>
          <a:p>
            <a:pPr marL="342900" indent="-342900">
              <a:lnSpc>
                <a:spcPct val="87000"/>
              </a:lnSpc>
              <a:buFont typeface="Symbol" panose="05050102010706020507" pitchFamily="18" charset="2"/>
              <a:buChar char=""/>
              <a:defRPr/>
            </a:pPr>
            <a:r>
              <a:rPr lang="en-GB" sz="2000" dirty="0"/>
              <a:t>Transport constraints biggest disadvantage of having a business in Bradford on Avon at 35%</a:t>
            </a:r>
          </a:p>
          <a:p>
            <a:pPr marL="727075" lvl="2" indent="-342900">
              <a:lnSpc>
                <a:spcPct val="87000"/>
              </a:lnSpc>
              <a:buFont typeface="Symbol" panose="05050102010706020507" pitchFamily="18" charset="2"/>
              <a:buChar char=""/>
              <a:defRPr/>
            </a:pPr>
            <a:r>
              <a:rPr lang="en-GB" sz="1800" dirty="0">
                <a:ea typeface="+mn-ea"/>
                <a:cs typeface="+mn-cs"/>
              </a:rPr>
              <a:t>Followed by house prices and lack of suitable premises, both at 23% </a:t>
            </a:r>
          </a:p>
        </p:txBody>
      </p:sp>
      <p:sp>
        <p:nvSpPr>
          <p:cNvPr id="68612" name="Footer Placeholder 3">
            <a:extLst>
              <a:ext uri="{FF2B5EF4-FFF2-40B4-BE49-F238E27FC236}">
                <a16:creationId xmlns:a16="http://schemas.microsoft.com/office/drawing/2014/main" id="{D1903D4E-479C-881C-D781-6C700A9C504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sz="1000">
                <a:solidFill>
                  <a:schemeClr val="tx1"/>
                </a:solidFill>
              </a:rPr>
              <a:t>© Cognisant Research</a:t>
            </a:r>
          </a:p>
        </p:txBody>
      </p:sp>
      <p:sp>
        <p:nvSpPr>
          <p:cNvPr id="68613" name="Slide Number Placeholder 4">
            <a:extLst>
              <a:ext uri="{FF2B5EF4-FFF2-40B4-BE49-F238E27FC236}">
                <a16:creationId xmlns:a16="http://schemas.microsoft.com/office/drawing/2014/main" id="{2049A05D-3864-18E1-1832-051C480E120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43121B48-91F4-41C5-B13C-117B3A8B0AAF}" type="slidenum">
              <a:rPr lang="en-GB" altLang="en-US" sz="1000" smtClean="0"/>
              <a:pPr/>
              <a:t>13</a:t>
            </a:fld>
            <a:endParaRPr lang="en-GB" altLang="en-US" sz="10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itle 1">
            <a:extLst>
              <a:ext uri="{FF2B5EF4-FFF2-40B4-BE49-F238E27FC236}">
                <a16:creationId xmlns:a16="http://schemas.microsoft.com/office/drawing/2014/main" id="{AADF1AB2-D953-7E8A-A77C-2A3AFE7AC2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Comparison:</a:t>
            </a:r>
            <a:br>
              <a:rPr lang="en-GB" altLang="en-US"/>
            </a:br>
            <a:r>
              <a:rPr lang="en-GB" altLang="en-US"/>
              <a:t>Turnover</a:t>
            </a:r>
            <a:br>
              <a:rPr lang="en-GB" altLang="en-US"/>
            </a:br>
            <a:endParaRPr lang="en-GB" altLang="en-US"/>
          </a:p>
        </p:txBody>
      </p:sp>
      <p:sp>
        <p:nvSpPr>
          <p:cNvPr id="68612" name="Footer Placeholder 3">
            <a:extLst>
              <a:ext uri="{FF2B5EF4-FFF2-40B4-BE49-F238E27FC236}">
                <a16:creationId xmlns:a16="http://schemas.microsoft.com/office/drawing/2014/main" id="{D1903D4E-479C-881C-D781-6C700A9C504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sz="1000">
                <a:solidFill>
                  <a:schemeClr val="tx1"/>
                </a:solidFill>
              </a:rPr>
              <a:t>© Cognisant Research</a:t>
            </a:r>
          </a:p>
        </p:txBody>
      </p:sp>
      <p:sp>
        <p:nvSpPr>
          <p:cNvPr id="68613" name="Slide Number Placeholder 4">
            <a:extLst>
              <a:ext uri="{FF2B5EF4-FFF2-40B4-BE49-F238E27FC236}">
                <a16:creationId xmlns:a16="http://schemas.microsoft.com/office/drawing/2014/main" id="{2049A05D-3864-18E1-1832-051C480E120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43121B48-91F4-41C5-B13C-117B3A8B0AAF}" type="slidenum">
              <a:rPr lang="en-GB" altLang="en-US" sz="1000" smtClean="0"/>
              <a:pPr/>
              <a:t>14</a:t>
            </a:fld>
            <a:endParaRPr lang="en-GB" altLang="en-US" sz="100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A171C9B-38A9-63CF-A75E-DE9ACD60E7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88913"/>
            <a:ext cx="2947870" cy="111815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CD40B9B-BF1B-99EC-B9FE-947C8266A6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7624" y="1810908"/>
            <a:ext cx="7138129" cy="4290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21086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itle 1">
            <a:extLst>
              <a:ext uri="{FF2B5EF4-FFF2-40B4-BE49-F238E27FC236}">
                <a16:creationId xmlns:a16="http://schemas.microsoft.com/office/drawing/2014/main" id="{AADF1AB2-D953-7E8A-A77C-2A3AFE7AC2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Comparison: </a:t>
            </a:r>
            <a:br>
              <a:rPr lang="en-GB" altLang="en-US"/>
            </a:br>
            <a:r>
              <a:rPr lang="en-GB" altLang="en-US"/>
              <a:t>Positives</a:t>
            </a:r>
            <a:br>
              <a:rPr lang="en-GB" altLang="en-US"/>
            </a:br>
            <a:endParaRPr lang="en-GB" altLang="en-US"/>
          </a:p>
        </p:txBody>
      </p:sp>
      <p:sp>
        <p:nvSpPr>
          <p:cNvPr id="35843" name="Content Placeholder 2">
            <a:extLst>
              <a:ext uri="{FF2B5EF4-FFF2-40B4-BE49-F238E27FC236}">
                <a16:creationId xmlns:a16="http://schemas.microsoft.com/office/drawing/2014/main" id="{7C2E5D6D-2A78-8863-9A7F-69FF1093607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42900" y="1703388"/>
            <a:ext cx="8496300" cy="4465637"/>
          </a:xfrm>
        </p:spPr>
        <p:txBody>
          <a:bodyPr/>
          <a:lstStyle/>
          <a:p>
            <a:pPr marL="290513" lvl="1" indent="-290513" fontAlgn="auto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  <a:defRPr/>
            </a:pPr>
            <a:r>
              <a:rPr lang="en-GB" sz="1900" dirty="0"/>
              <a:t>84% of town centre users rated physical appearance as a positive aspect of Bradford on Avon in 2017</a:t>
            </a:r>
          </a:p>
          <a:p>
            <a:pPr marL="674688" lvl="2" indent="-290513" fontAlgn="auto">
              <a:lnSpc>
                <a:spcPct val="110000"/>
              </a:lnSpc>
              <a:spcAft>
                <a:spcPts val="0"/>
              </a:spcAft>
              <a:tabLst>
                <a:tab pos="457200" algn="l"/>
              </a:tabLst>
              <a:defRPr/>
            </a:pPr>
            <a:r>
              <a:rPr lang="en-GB" sz="1700" dirty="0"/>
              <a:t>Cafes/restaurants; cafes/restaurants (83%) were classed as a positive aspect of the town by town centre users</a:t>
            </a:r>
          </a:p>
          <a:p>
            <a:pPr marL="674688" lvl="2" indent="-290513" fontAlgn="auto">
              <a:lnSpc>
                <a:spcPct val="110000"/>
              </a:lnSpc>
              <a:spcAft>
                <a:spcPts val="0"/>
              </a:spcAft>
              <a:tabLst>
                <a:tab pos="457200" algn="l"/>
              </a:tabLst>
              <a:defRPr/>
            </a:pPr>
            <a:endParaRPr lang="en-GB" sz="1700" dirty="0"/>
          </a:p>
          <a:p>
            <a:pPr marL="290513" lvl="1" indent="-290513" fontAlgn="auto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  <a:defRPr/>
            </a:pPr>
            <a:r>
              <a:rPr lang="en-GB" sz="1900" dirty="0"/>
              <a:t>Quality of life was top scoring advantage of having a business located in Bradford on Avon in 2023</a:t>
            </a:r>
          </a:p>
          <a:p>
            <a:pPr marL="674688" lvl="2" indent="-290513" fontAlgn="auto">
              <a:lnSpc>
                <a:spcPct val="110000"/>
              </a:lnSpc>
              <a:spcAft>
                <a:spcPts val="0"/>
              </a:spcAft>
              <a:tabLst>
                <a:tab pos="457200" algn="l"/>
              </a:tabLst>
              <a:defRPr/>
            </a:pPr>
            <a:r>
              <a:rPr lang="en-GB" sz="1700" dirty="0"/>
              <a:t>Followed by historic nature of the town at 50%</a:t>
            </a:r>
          </a:p>
          <a:p>
            <a:pPr marL="674688" lvl="2" indent="-290513" fontAlgn="auto">
              <a:lnSpc>
                <a:spcPct val="110000"/>
              </a:lnSpc>
              <a:spcAft>
                <a:spcPts val="0"/>
              </a:spcAft>
              <a:tabLst>
                <a:tab pos="457200" algn="l"/>
              </a:tabLst>
              <a:defRPr/>
            </a:pPr>
            <a:endParaRPr lang="en-GB" sz="1700" dirty="0"/>
          </a:p>
          <a:p>
            <a:pPr marL="0" lvl="1" indent="0" fontAlgn="auto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None/>
              <a:tabLst>
                <a:tab pos="457200" algn="l"/>
              </a:tabLst>
              <a:defRPr/>
            </a:pPr>
            <a:endParaRPr lang="en-GB" sz="1900" dirty="0"/>
          </a:p>
          <a:p>
            <a:pPr marL="342900" indent="-342900">
              <a:lnSpc>
                <a:spcPct val="87000"/>
              </a:lnSpc>
              <a:buFont typeface="Symbol" panose="05050102010706020507" pitchFamily="18" charset="2"/>
              <a:buChar char=""/>
              <a:defRPr/>
            </a:pPr>
            <a:endParaRPr lang="en-GB" sz="1800" dirty="0">
              <a:ea typeface="+mn-ea"/>
              <a:cs typeface="+mn-cs"/>
            </a:endParaRPr>
          </a:p>
        </p:txBody>
      </p:sp>
      <p:sp>
        <p:nvSpPr>
          <p:cNvPr id="68612" name="Footer Placeholder 3">
            <a:extLst>
              <a:ext uri="{FF2B5EF4-FFF2-40B4-BE49-F238E27FC236}">
                <a16:creationId xmlns:a16="http://schemas.microsoft.com/office/drawing/2014/main" id="{D1903D4E-479C-881C-D781-6C700A9C504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sz="1000">
                <a:solidFill>
                  <a:schemeClr val="tx1"/>
                </a:solidFill>
              </a:rPr>
              <a:t>© Cognisant Research</a:t>
            </a:r>
          </a:p>
        </p:txBody>
      </p:sp>
      <p:sp>
        <p:nvSpPr>
          <p:cNvPr id="68613" name="Slide Number Placeholder 4">
            <a:extLst>
              <a:ext uri="{FF2B5EF4-FFF2-40B4-BE49-F238E27FC236}">
                <a16:creationId xmlns:a16="http://schemas.microsoft.com/office/drawing/2014/main" id="{2049A05D-3864-18E1-1832-051C480E120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43121B48-91F4-41C5-B13C-117B3A8B0AAF}" type="slidenum">
              <a:rPr lang="en-GB" altLang="en-US" sz="1000" smtClean="0"/>
              <a:pPr/>
              <a:t>15</a:t>
            </a:fld>
            <a:endParaRPr lang="en-GB" altLang="en-US" sz="100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A171C9B-38A9-63CF-A75E-DE9ACD60E7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88913"/>
            <a:ext cx="2947870" cy="1118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32423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itle 1">
            <a:extLst>
              <a:ext uri="{FF2B5EF4-FFF2-40B4-BE49-F238E27FC236}">
                <a16:creationId xmlns:a16="http://schemas.microsoft.com/office/drawing/2014/main" id="{AADF1AB2-D953-7E8A-A77C-2A3AFE7AC2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Comparison:</a:t>
            </a:r>
            <a:br>
              <a:rPr lang="en-GB" altLang="en-US"/>
            </a:br>
            <a:r>
              <a:rPr lang="en-GB" altLang="en-US"/>
              <a:t>Negatives</a:t>
            </a:r>
            <a:br>
              <a:rPr lang="en-GB" altLang="en-US"/>
            </a:br>
            <a:endParaRPr lang="en-GB" altLang="en-US"/>
          </a:p>
        </p:txBody>
      </p:sp>
      <p:sp>
        <p:nvSpPr>
          <p:cNvPr id="35843" name="Content Placeholder 2">
            <a:extLst>
              <a:ext uri="{FF2B5EF4-FFF2-40B4-BE49-F238E27FC236}">
                <a16:creationId xmlns:a16="http://schemas.microsoft.com/office/drawing/2014/main" id="{7C2E5D6D-2A78-8863-9A7F-69FF1093607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42900" y="1703388"/>
            <a:ext cx="8496300" cy="4465637"/>
          </a:xfrm>
        </p:spPr>
        <p:txBody>
          <a:bodyPr/>
          <a:lstStyle/>
          <a:p>
            <a:pPr marL="290513" lvl="1" indent="-290513" eaLnBrk="1" fontAlgn="auto" hangingPunct="1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  <a:defRPr/>
            </a:pPr>
            <a:r>
              <a:rPr lang="en-GB" sz="2000" dirty="0"/>
              <a:t>Traffic congestion (90%) and air pollution (69%) were classed as the most negative aspects of Bradford on Avon by town centre users in 2017</a:t>
            </a:r>
          </a:p>
          <a:p>
            <a:pPr marL="674688" lvl="2" indent="-290513" eaLnBrk="1" fontAlgn="auto" hangingPunct="1">
              <a:lnSpc>
                <a:spcPct val="110000"/>
              </a:lnSpc>
              <a:spcAft>
                <a:spcPts val="0"/>
              </a:spcAft>
              <a:tabLst>
                <a:tab pos="457200" algn="l"/>
              </a:tabLst>
              <a:defRPr/>
            </a:pPr>
            <a:r>
              <a:rPr lang="en-GB" sz="1800" dirty="0"/>
              <a:t>A number of town centre users highlighted the need to ‘Improve the retail offer’ in Bradford on Avon</a:t>
            </a:r>
          </a:p>
          <a:p>
            <a:pPr marL="674688" lvl="2" indent="-290513" eaLnBrk="1" fontAlgn="auto" hangingPunct="1">
              <a:lnSpc>
                <a:spcPct val="110000"/>
              </a:lnSpc>
              <a:spcAft>
                <a:spcPts val="0"/>
              </a:spcAft>
              <a:tabLst>
                <a:tab pos="457200" algn="l"/>
              </a:tabLst>
              <a:defRPr/>
            </a:pPr>
            <a:endParaRPr lang="en-GB" sz="1800" dirty="0"/>
          </a:p>
          <a:p>
            <a:pPr marL="290513" lvl="1" indent="-290513" fontAlgn="auto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  <a:defRPr/>
            </a:pPr>
            <a:r>
              <a:rPr lang="en-GB" sz="1900" dirty="0"/>
              <a:t>Constraints on the transport network was the main (35%) disadvantage of having a business located in Bradford on Avon in 2023</a:t>
            </a:r>
          </a:p>
          <a:p>
            <a:pPr marL="674688" lvl="2" indent="-290513" fontAlgn="auto">
              <a:lnSpc>
                <a:spcPct val="110000"/>
              </a:lnSpc>
              <a:spcAft>
                <a:spcPts val="0"/>
              </a:spcAft>
              <a:tabLst>
                <a:tab pos="457200" algn="l"/>
              </a:tabLst>
              <a:defRPr/>
            </a:pPr>
            <a:r>
              <a:rPr lang="en-GB" sz="1700" dirty="0"/>
              <a:t>Congestion was identified in the other comments</a:t>
            </a:r>
          </a:p>
          <a:p>
            <a:pPr marL="674688" lvl="2" indent="-290513" fontAlgn="auto">
              <a:lnSpc>
                <a:spcPct val="110000"/>
              </a:lnSpc>
              <a:spcAft>
                <a:spcPts val="0"/>
              </a:spcAft>
              <a:tabLst>
                <a:tab pos="457200" algn="l"/>
              </a:tabLst>
              <a:defRPr/>
            </a:pPr>
            <a:r>
              <a:rPr lang="en-GB" sz="1700" dirty="0"/>
              <a:t>High house prices and the lack of suitable premises were equally identified by 23% of respondents</a:t>
            </a:r>
          </a:p>
          <a:p>
            <a:pPr marL="674688" lvl="2" indent="-290513" eaLnBrk="1" fontAlgn="auto" hangingPunct="1">
              <a:lnSpc>
                <a:spcPct val="110000"/>
              </a:lnSpc>
              <a:spcAft>
                <a:spcPts val="0"/>
              </a:spcAft>
              <a:tabLst>
                <a:tab pos="457200" algn="l"/>
              </a:tabLst>
              <a:defRPr/>
            </a:pPr>
            <a:endParaRPr lang="en-GB" sz="1800" dirty="0"/>
          </a:p>
          <a:p>
            <a:pPr marL="674688" lvl="2" indent="-290513" eaLnBrk="1" fontAlgn="auto" hangingPunct="1">
              <a:lnSpc>
                <a:spcPct val="110000"/>
              </a:lnSpc>
              <a:spcAft>
                <a:spcPts val="0"/>
              </a:spcAft>
              <a:tabLst>
                <a:tab pos="457200" algn="l"/>
              </a:tabLst>
              <a:defRPr/>
            </a:pPr>
            <a:endParaRPr lang="en-GB" sz="1800" dirty="0"/>
          </a:p>
          <a:p>
            <a:pPr marL="290513" lvl="1" indent="-290513" fontAlgn="auto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  <a:defRPr/>
            </a:pPr>
            <a:endParaRPr lang="en-GB" sz="1900" dirty="0"/>
          </a:p>
          <a:p>
            <a:pPr marL="0" lvl="1" indent="0" fontAlgn="auto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None/>
              <a:tabLst>
                <a:tab pos="457200" algn="l"/>
              </a:tabLst>
              <a:defRPr/>
            </a:pPr>
            <a:endParaRPr lang="en-GB" sz="1900" dirty="0"/>
          </a:p>
          <a:p>
            <a:pPr marL="342900" indent="-342900">
              <a:lnSpc>
                <a:spcPct val="87000"/>
              </a:lnSpc>
              <a:buFont typeface="Symbol" panose="05050102010706020507" pitchFamily="18" charset="2"/>
              <a:buChar char=""/>
              <a:defRPr/>
            </a:pPr>
            <a:endParaRPr lang="en-GB" sz="1800" dirty="0">
              <a:ea typeface="+mn-ea"/>
              <a:cs typeface="+mn-cs"/>
            </a:endParaRPr>
          </a:p>
        </p:txBody>
      </p:sp>
      <p:sp>
        <p:nvSpPr>
          <p:cNvPr id="68612" name="Footer Placeholder 3">
            <a:extLst>
              <a:ext uri="{FF2B5EF4-FFF2-40B4-BE49-F238E27FC236}">
                <a16:creationId xmlns:a16="http://schemas.microsoft.com/office/drawing/2014/main" id="{D1903D4E-479C-881C-D781-6C700A9C504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sz="1000">
                <a:solidFill>
                  <a:schemeClr val="tx1"/>
                </a:solidFill>
              </a:rPr>
              <a:t>© Cognisant Research</a:t>
            </a:r>
          </a:p>
        </p:txBody>
      </p:sp>
      <p:sp>
        <p:nvSpPr>
          <p:cNvPr id="68613" name="Slide Number Placeholder 4">
            <a:extLst>
              <a:ext uri="{FF2B5EF4-FFF2-40B4-BE49-F238E27FC236}">
                <a16:creationId xmlns:a16="http://schemas.microsoft.com/office/drawing/2014/main" id="{2049A05D-3864-18E1-1832-051C480E120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43121B48-91F4-41C5-B13C-117B3A8B0AAF}" type="slidenum">
              <a:rPr lang="en-GB" altLang="en-US" sz="1000" smtClean="0"/>
              <a:pPr/>
              <a:t>16</a:t>
            </a:fld>
            <a:endParaRPr lang="en-GB" altLang="en-US" sz="100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A171C9B-38A9-63CF-A75E-DE9ACD60E7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88913"/>
            <a:ext cx="2947870" cy="1118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99011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itle 1">
            <a:extLst>
              <a:ext uri="{FF2B5EF4-FFF2-40B4-BE49-F238E27FC236}">
                <a16:creationId xmlns:a16="http://schemas.microsoft.com/office/drawing/2014/main" id="{02EF9F6D-5320-18EC-7D71-5C6C8C5B5B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Next Steps:</a:t>
            </a:r>
            <a:br>
              <a:rPr lang="en-GB" altLang="en-US"/>
            </a:br>
            <a:endParaRPr lang="en-GB" altLang="en-US"/>
          </a:p>
        </p:txBody>
      </p:sp>
      <p:sp>
        <p:nvSpPr>
          <p:cNvPr id="70659" name="Content Placeholder 2">
            <a:extLst>
              <a:ext uri="{FF2B5EF4-FFF2-40B4-BE49-F238E27FC236}">
                <a16:creationId xmlns:a16="http://schemas.microsoft.com/office/drawing/2014/main" id="{C4D8C5EA-A720-9674-26C2-2D66223DF33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42900" y="1703388"/>
            <a:ext cx="8496300" cy="4465637"/>
          </a:xfrm>
        </p:spPr>
        <p:txBody>
          <a:bodyPr>
            <a:normAutofit/>
          </a:bodyPr>
          <a:lstStyle/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altLang="en-US" dirty="0"/>
              <a:t>Understanding the problems</a:t>
            </a:r>
          </a:p>
          <a:p>
            <a:pPr marL="714375"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altLang="en-US" sz="2400" dirty="0">
                <a:ea typeface="+mn-ea"/>
                <a:cs typeface="+mn-cs"/>
              </a:rPr>
              <a:t>Mentoring &amp; support</a:t>
            </a:r>
          </a:p>
          <a:p>
            <a:pPr marL="714375"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altLang="en-US" sz="2400" dirty="0">
                <a:ea typeface="+mn-ea"/>
                <a:cs typeface="+mn-cs"/>
              </a:rPr>
              <a:t>Events</a:t>
            </a:r>
          </a:p>
          <a:p>
            <a:pPr marL="714375"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altLang="en-US" sz="2400" dirty="0">
                <a:ea typeface="+mn-ea"/>
                <a:cs typeface="+mn-cs"/>
              </a:rPr>
              <a:t>Business Forum</a:t>
            </a: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altLang="en-US" dirty="0"/>
              <a:t>Talking up local business</a:t>
            </a: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endParaRPr lang="en-GB" altLang="en-US" dirty="0"/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endParaRPr lang="en-GB" alt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endParaRPr lang="en-GB" alt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0660" name="Footer Placeholder 3">
            <a:extLst>
              <a:ext uri="{FF2B5EF4-FFF2-40B4-BE49-F238E27FC236}">
                <a16:creationId xmlns:a16="http://schemas.microsoft.com/office/drawing/2014/main" id="{4647AAF6-86AE-DB2D-AA8C-9F44A89998D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sz="1000">
                <a:solidFill>
                  <a:schemeClr val="tx1"/>
                </a:solidFill>
              </a:rPr>
              <a:t>© Cognisant Research</a:t>
            </a:r>
          </a:p>
        </p:txBody>
      </p:sp>
      <p:sp>
        <p:nvSpPr>
          <p:cNvPr id="70661" name="Slide Number Placeholder 4">
            <a:extLst>
              <a:ext uri="{FF2B5EF4-FFF2-40B4-BE49-F238E27FC236}">
                <a16:creationId xmlns:a16="http://schemas.microsoft.com/office/drawing/2014/main" id="{3CD0F247-6C2A-5E47-EBE3-5DB7C9E50A2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D27E8B88-8FE5-4098-ABC6-8C4B630781EA}" type="slidenum">
              <a:rPr lang="en-GB" altLang="en-US" sz="1000" smtClean="0"/>
              <a:pPr/>
              <a:t>17</a:t>
            </a:fld>
            <a:endParaRPr lang="en-GB" altLang="en-US" sz="1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21C348FB-100E-C867-1075-0E0269CFFD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Background</a:t>
            </a:r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16C47F8F-58D0-1936-8A5E-BCF65F58FCD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  <a:tabLst>
                <a:tab pos="457200" algn="l"/>
              </a:tabLst>
            </a:pPr>
            <a:r>
              <a:rPr lang="en-GB" altLang="en-US" b="1" dirty="0"/>
              <a:t>Pilot study for Cognisant</a:t>
            </a:r>
          </a:p>
          <a:p>
            <a:pPr>
              <a:lnSpc>
                <a:spcPct val="120000"/>
              </a:lnSpc>
              <a:tabLst>
                <a:tab pos="457200" algn="l"/>
              </a:tabLst>
            </a:pPr>
            <a:r>
              <a:rPr lang="en-GB" altLang="en-US" b="1" dirty="0"/>
              <a:t>Economic outlook for local businesses:</a:t>
            </a:r>
          </a:p>
          <a:p>
            <a:pPr>
              <a:lnSpc>
                <a:spcPct val="120000"/>
              </a:lnSpc>
              <a:tabLst>
                <a:tab pos="457200" algn="l"/>
              </a:tabLst>
            </a:pPr>
            <a:r>
              <a:rPr lang="en-GB" altLang="en-US" b="1" dirty="0"/>
              <a:t>Impact of:</a:t>
            </a:r>
          </a:p>
          <a:p>
            <a:pPr marL="812800">
              <a:lnSpc>
                <a:spcPct val="120000"/>
              </a:lnSpc>
              <a:buFontTx/>
              <a:buChar char="-"/>
              <a:tabLst>
                <a:tab pos="457200" algn="l"/>
              </a:tabLst>
            </a:pPr>
            <a:r>
              <a:rPr lang="en-GB" altLang="en-US" dirty="0"/>
              <a:t>The pandemic</a:t>
            </a:r>
          </a:p>
          <a:p>
            <a:pPr marL="812800">
              <a:lnSpc>
                <a:spcPct val="120000"/>
              </a:lnSpc>
              <a:buFontTx/>
              <a:buChar char="-"/>
              <a:tabLst>
                <a:tab pos="457200" algn="l"/>
              </a:tabLst>
            </a:pPr>
            <a:r>
              <a:rPr lang="en-GB" altLang="en-US" dirty="0"/>
              <a:t>Brexit</a:t>
            </a:r>
          </a:p>
          <a:p>
            <a:pPr marL="812800">
              <a:lnSpc>
                <a:spcPct val="120000"/>
              </a:lnSpc>
              <a:buFontTx/>
              <a:buChar char="-"/>
              <a:tabLst>
                <a:tab pos="457200" algn="l"/>
              </a:tabLst>
            </a:pPr>
            <a:r>
              <a:rPr lang="en-GB" altLang="en-US" dirty="0"/>
              <a:t>Cost of living crisis</a:t>
            </a:r>
          </a:p>
          <a:p>
            <a:pPr>
              <a:lnSpc>
                <a:spcPct val="120000"/>
              </a:lnSpc>
              <a:tabLst>
                <a:tab pos="457200" algn="l"/>
              </a:tabLst>
            </a:pPr>
            <a:r>
              <a:rPr lang="en-GB" altLang="en-US" b="1" dirty="0"/>
              <a:t>Business environment:</a:t>
            </a:r>
          </a:p>
          <a:p>
            <a:pPr marL="900113">
              <a:lnSpc>
                <a:spcPct val="120000"/>
              </a:lnSpc>
              <a:buFontTx/>
              <a:buChar char="-"/>
              <a:tabLst>
                <a:tab pos="457200" algn="l"/>
              </a:tabLst>
            </a:pPr>
            <a:r>
              <a:rPr lang="en-GB" altLang="en-US" dirty="0"/>
              <a:t>Opportunities</a:t>
            </a:r>
          </a:p>
          <a:p>
            <a:pPr marL="900113">
              <a:lnSpc>
                <a:spcPct val="120000"/>
              </a:lnSpc>
              <a:buFontTx/>
              <a:buChar char="-"/>
              <a:tabLst>
                <a:tab pos="457200" algn="l"/>
              </a:tabLst>
            </a:pPr>
            <a:r>
              <a:rPr lang="en-GB" altLang="en-US" dirty="0"/>
              <a:t>Barriers to growth</a:t>
            </a:r>
          </a:p>
          <a:p>
            <a:pPr>
              <a:lnSpc>
                <a:spcPct val="120000"/>
              </a:lnSpc>
              <a:buFontTx/>
              <a:buChar char="-"/>
              <a:tabLst>
                <a:tab pos="457200" algn="l"/>
              </a:tabLst>
            </a:pPr>
            <a:endParaRPr lang="en-GB" altLang="en-US" dirty="0"/>
          </a:p>
          <a:p>
            <a:pPr marL="0" indent="0">
              <a:lnSpc>
                <a:spcPct val="120000"/>
              </a:lnSpc>
              <a:buFont typeface="Wingdings" panose="05000000000000000000" pitchFamily="2" charset="2"/>
              <a:buNone/>
              <a:tabLst>
                <a:tab pos="457200" algn="l"/>
              </a:tabLst>
            </a:pPr>
            <a:endParaRPr lang="en-GB" altLang="en-US" dirty="0"/>
          </a:p>
          <a:p>
            <a:pPr marL="0" indent="0">
              <a:lnSpc>
                <a:spcPct val="120000"/>
              </a:lnSpc>
              <a:buFont typeface="Wingdings" panose="05000000000000000000" pitchFamily="2" charset="2"/>
              <a:buNone/>
              <a:tabLst>
                <a:tab pos="457200" algn="l"/>
              </a:tabLst>
            </a:pPr>
            <a:endParaRPr lang="en-GB" altLang="en-US" dirty="0"/>
          </a:p>
          <a:p>
            <a:pPr marL="0" indent="0">
              <a:lnSpc>
                <a:spcPct val="120000"/>
              </a:lnSpc>
              <a:buFont typeface="Wingdings" panose="05000000000000000000" pitchFamily="2" charset="2"/>
              <a:buNone/>
              <a:tabLst>
                <a:tab pos="457200" algn="l"/>
              </a:tabLst>
            </a:pPr>
            <a:endParaRPr lang="en-GB" altLang="en-US" dirty="0"/>
          </a:p>
        </p:txBody>
      </p:sp>
      <p:sp>
        <p:nvSpPr>
          <p:cNvPr id="10244" name="Footer Placeholder 3">
            <a:extLst>
              <a:ext uri="{FF2B5EF4-FFF2-40B4-BE49-F238E27FC236}">
                <a16:creationId xmlns:a16="http://schemas.microsoft.com/office/drawing/2014/main" id="{EFC93080-192D-BBD0-120D-D3CA69BCDF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sz="1000">
                <a:solidFill>
                  <a:schemeClr val="tx1"/>
                </a:solidFill>
              </a:rPr>
              <a:t>© Cognisant Research</a:t>
            </a:r>
          </a:p>
        </p:txBody>
      </p:sp>
      <p:sp>
        <p:nvSpPr>
          <p:cNvPr id="10245" name="Slide Number Placeholder 4">
            <a:extLst>
              <a:ext uri="{FF2B5EF4-FFF2-40B4-BE49-F238E27FC236}">
                <a16:creationId xmlns:a16="http://schemas.microsoft.com/office/drawing/2014/main" id="{2D451C74-B7E6-EA4F-3420-D8267290FDD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443717FB-7084-4390-BA1A-7B5D009A01EA}" type="slidenum">
              <a:rPr lang="en-GB" altLang="en-US" sz="1000" smtClean="0"/>
              <a:pPr/>
              <a:t>2</a:t>
            </a:fld>
            <a:endParaRPr lang="en-GB" altLang="en-US" sz="1000"/>
          </a:p>
        </p:txBody>
      </p:sp>
    </p:spTree>
    <p:extLst>
      <p:ext uri="{BB962C8B-B14F-4D97-AF65-F5344CB8AC3E}">
        <p14:creationId xmlns:p14="http://schemas.microsoft.com/office/powerpoint/2010/main" val="24876654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76986D5C-03B8-97A2-D988-4C3A15DEFF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Our Approach</a:t>
            </a:r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9F23DF07-1B8F-B7BF-F9C6-3A5D2927A7E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Font typeface="Wingdings" panose="05000000000000000000" pitchFamily="2" charset="2"/>
              <a:buNone/>
              <a:tabLst>
                <a:tab pos="457200" algn="l"/>
              </a:tabLst>
              <a:defRPr/>
            </a:pPr>
            <a:r>
              <a:rPr lang="en-GB" sz="2800" dirty="0">
                <a:solidFill>
                  <a:schemeClr val="tx1"/>
                </a:solidFill>
              </a:rPr>
              <a:t>Online survey run between 9 September 2022 and 3 February 2023 achieving 40 completed interviews.</a:t>
            </a:r>
          </a:p>
          <a:p>
            <a:pPr>
              <a:defRPr/>
            </a:pPr>
            <a:endParaRPr lang="en-GB" altLang="en-US" dirty="0">
              <a:solidFill>
                <a:srgbClr val="FF0000"/>
              </a:solidFill>
            </a:endParaRPr>
          </a:p>
          <a:p>
            <a:pPr>
              <a:defRPr/>
            </a:pPr>
            <a:r>
              <a:rPr lang="en-GB" altLang="en-US" sz="2800" dirty="0">
                <a:solidFill>
                  <a:schemeClr val="tx1"/>
                </a:solidFill>
              </a:rPr>
              <a:t>Promoted via:</a:t>
            </a:r>
          </a:p>
          <a:p>
            <a:pPr lvl="1">
              <a:defRPr/>
            </a:pPr>
            <a:r>
              <a:rPr lang="en-GB" altLang="en-US" sz="2400" dirty="0">
                <a:solidFill>
                  <a:schemeClr val="tx1"/>
                </a:solidFill>
              </a:rPr>
              <a:t>BOA Business</a:t>
            </a:r>
          </a:p>
          <a:p>
            <a:pPr lvl="1">
              <a:defRPr/>
            </a:pPr>
            <a:r>
              <a:rPr lang="en-GB" altLang="en-US" sz="2400" dirty="0" err="1">
                <a:solidFill>
                  <a:schemeClr val="tx1"/>
                </a:solidFill>
              </a:rPr>
              <a:t>BoA</a:t>
            </a:r>
            <a:r>
              <a:rPr lang="en-GB" altLang="en-US" sz="2400" dirty="0">
                <a:solidFill>
                  <a:schemeClr val="tx1"/>
                </a:solidFill>
              </a:rPr>
              <a:t> TC Social Media</a:t>
            </a:r>
          </a:p>
          <a:p>
            <a:pPr lvl="1">
              <a:defRPr/>
            </a:pPr>
            <a:r>
              <a:rPr lang="en-GB" altLang="en-US" sz="2400" dirty="0">
                <a:solidFill>
                  <a:schemeClr val="tx1"/>
                </a:solidFill>
              </a:rPr>
              <a:t>Door to Door contact from </a:t>
            </a:r>
            <a:r>
              <a:rPr lang="en-GB" altLang="en-US" sz="2400" dirty="0" err="1">
                <a:solidFill>
                  <a:schemeClr val="tx1"/>
                </a:solidFill>
              </a:rPr>
              <a:t>BoA</a:t>
            </a:r>
            <a:r>
              <a:rPr lang="en-GB" altLang="en-US" sz="2400" dirty="0">
                <a:solidFill>
                  <a:schemeClr val="tx1"/>
                </a:solidFill>
              </a:rPr>
              <a:t> TC </a:t>
            </a:r>
          </a:p>
          <a:p>
            <a:pPr>
              <a:defRPr/>
            </a:pPr>
            <a:endParaRPr lang="en-GB" altLang="en-US" sz="28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GB" altLang="en-US" sz="2800" dirty="0">
                <a:solidFill>
                  <a:schemeClr val="tx1"/>
                </a:solidFill>
              </a:rPr>
              <a:t>All responses were </a:t>
            </a:r>
            <a:r>
              <a:rPr lang="en-GB" altLang="en-US" sz="2800" b="1" dirty="0">
                <a:solidFill>
                  <a:schemeClr val="tx1"/>
                </a:solidFill>
              </a:rPr>
              <a:t>anonymous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GB" altLang="en-US" dirty="0"/>
          </a:p>
        </p:txBody>
      </p:sp>
      <p:sp>
        <p:nvSpPr>
          <p:cNvPr id="14340" name="Footer Placeholder 3">
            <a:extLst>
              <a:ext uri="{FF2B5EF4-FFF2-40B4-BE49-F238E27FC236}">
                <a16:creationId xmlns:a16="http://schemas.microsoft.com/office/drawing/2014/main" id="{7B23D328-8AC2-8785-72BE-77D15FDFE9F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sz="1000">
                <a:solidFill>
                  <a:schemeClr val="tx1"/>
                </a:solidFill>
              </a:rPr>
              <a:t>© Cognisant Research</a:t>
            </a:r>
          </a:p>
        </p:txBody>
      </p:sp>
      <p:sp>
        <p:nvSpPr>
          <p:cNvPr id="14341" name="Slide Number Placeholder 4">
            <a:extLst>
              <a:ext uri="{FF2B5EF4-FFF2-40B4-BE49-F238E27FC236}">
                <a16:creationId xmlns:a16="http://schemas.microsoft.com/office/drawing/2014/main" id="{0F6CBE12-80B0-7571-3589-3D2E08E2FF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F09158F2-E1A1-4B93-84B7-69E8C44B9844}" type="slidenum">
              <a:rPr lang="en-GB" altLang="en-US" sz="1000" smtClean="0"/>
              <a:pPr/>
              <a:t>3</a:t>
            </a:fld>
            <a:endParaRPr lang="en-GB" altLang="en-US" sz="1000"/>
          </a:p>
        </p:txBody>
      </p:sp>
    </p:spTree>
    <p:extLst>
      <p:ext uri="{BB962C8B-B14F-4D97-AF65-F5344CB8AC3E}">
        <p14:creationId xmlns:p14="http://schemas.microsoft.com/office/powerpoint/2010/main" val="1643445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8F8B1248-6418-B26F-FF81-0700E41911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Respondents</a:t>
            </a:r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194F14B1-5175-F5B1-5E59-5454D86E303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GB" altLang="en-US"/>
          </a:p>
          <a:p>
            <a:endParaRPr lang="en-GB" altLang="en-US"/>
          </a:p>
        </p:txBody>
      </p:sp>
      <p:sp>
        <p:nvSpPr>
          <p:cNvPr id="15364" name="Footer Placeholder 3">
            <a:extLst>
              <a:ext uri="{FF2B5EF4-FFF2-40B4-BE49-F238E27FC236}">
                <a16:creationId xmlns:a16="http://schemas.microsoft.com/office/drawing/2014/main" id="{71D3DF30-AD98-916C-6928-ED79267B503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sz="1000">
                <a:solidFill>
                  <a:schemeClr val="tx1"/>
                </a:solidFill>
              </a:rPr>
              <a:t>© Cognisant Research</a:t>
            </a:r>
          </a:p>
        </p:txBody>
      </p:sp>
      <p:sp>
        <p:nvSpPr>
          <p:cNvPr id="15365" name="Slide Number Placeholder 4">
            <a:extLst>
              <a:ext uri="{FF2B5EF4-FFF2-40B4-BE49-F238E27FC236}">
                <a16:creationId xmlns:a16="http://schemas.microsoft.com/office/drawing/2014/main" id="{5DEE7D13-5ECB-19E6-DB2E-90A1D2DFD7A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F455FB69-056F-41DD-849D-F0B0CD0357DF}" type="slidenum">
              <a:rPr lang="en-GB" altLang="en-US" sz="1000" smtClean="0"/>
              <a:pPr/>
              <a:t>4</a:t>
            </a:fld>
            <a:endParaRPr lang="en-GB" altLang="en-US" sz="100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5517A9B-E473-A871-B63E-BA955185B61D}"/>
              </a:ext>
            </a:extLst>
          </p:cNvPr>
          <p:cNvGraphicFramePr>
            <a:graphicFrameLocks noGrp="1"/>
          </p:cNvGraphicFramePr>
          <p:nvPr/>
        </p:nvGraphicFramePr>
        <p:xfrm>
          <a:off x="323850" y="1628775"/>
          <a:ext cx="8496299" cy="45370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320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10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10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10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10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9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Standard Industrial Classification</a:t>
                      </a:r>
                    </a:p>
                  </a:txBody>
                  <a:tcPr marL="9526" marR="9526" marT="9526" marB="0" anchor="b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Overall</a:t>
                      </a:r>
                    </a:p>
                  </a:txBody>
                  <a:tcPr marL="9526" marR="9526" marT="9526" marB="0" anchor="b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Sole trader</a:t>
                      </a:r>
                    </a:p>
                  </a:txBody>
                  <a:tcPr marL="9526" marR="9526" marT="9526" marB="0" anchor="b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Micro (&lt;10 employees)</a:t>
                      </a:r>
                    </a:p>
                  </a:txBody>
                  <a:tcPr marL="9526" marR="9526" marT="9526" marB="0" anchor="b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Small (10-49)</a:t>
                      </a:r>
                    </a:p>
                  </a:txBody>
                  <a:tcPr marL="9526" marR="9526" marT="9526" marB="0" anchor="b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263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Manufacturing</a:t>
                      </a: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6" marR="9526" marT="9526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6162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Construction</a:t>
                      </a: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6" marR="9526" marT="9526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9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Wholesale and retail trade; repair of motor vehicles and motor cycles</a:t>
                      </a: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6" marR="9526" marT="9526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6646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Accommodation and food service activities</a:t>
                      </a: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6" marR="9526" marT="9526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Information and communication</a:t>
                      </a: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6" marR="9526" marT="9526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0128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Real estate activities</a:t>
                      </a: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6" marR="9526" marT="9526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9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Professional, scientific and technical activities</a:t>
                      </a: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6" marR="9526" marT="9526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0128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Education</a:t>
                      </a: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6" marR="9526" marT="9526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8578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Human health and social work activities</a:t>
                      </a: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6" marR="9526" marT="9526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0128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Arts, entertainment and recreation</a:t>
                      </a: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6" marR="9526" marT="9526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3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 service activities</a:t>
                      </a: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6" marR="9526" marT="9526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6755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C43BB4C7-B0EF-E81D-61BB-F0C3571B46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GB" altLang="en-US" sz="2800"/>
              <a:t>In terms of your businesses survival and growth, how confident are you about the short, medium and long term future of your business.</a:t>
            </a:r>
          </a:p>
        </p:txBody>
      </p:sp>
      <p:sp>
        <p:nvSpPr>
          <p:cNvPr id="23555" name="Footer Placeholder 3">
            <a:extLst>
              <a:ext uri="{FF2B5EF4-FFF2-40B4-BE49-F238E27FC236}">
                <a16:creationId xmlns:a16="http://schemas.microsoft.com/office/drawing/2014/main" id="{C86AF50E-0036-1005-FC90-7D32385AA84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sz="1000">
                <a:solidFill>
                  <a:schemeClr val="tx1"/>
                </a:solidFill>
              </a:rPr>
              <a:t>© Cognisant Research</a:t>
            </a:r>
          </a:p>
        </p:txBody>
      </p:sp>
      <p:sp>
        <p:nvSpPr>
          <p:cNvPr id="23556" name="Slide Number Placeholder 4">
            <a:extLst>
              <a:ext uri="{FF2B5EF4-FFF2-40B4-BE49-F238E27FC236}">
                <a16:creationId xmlns:a16="http://schemas.microsoft.com/office/drawing/2014/main" id="{6DB25B28-D1F1-3B9F-9E5B-0BC58C4858B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E25052B1-718F-4195-86E2-5A40DA2BC4C4}" type="slidenum">
              <a:rPr lang="en-GB" altLang="en-US" sz="1000" smtClean="0"/>
              <a:pPr/>
              <a:t>5</a:t>
            </a:fld>
            <a:endParaRPr lang="en-GB" altLang="en-US" sz="1000"/>
          </a:p>
        </p:txBody>
      </p:sp>
      <p:sp>
        <p:nvSpPr>
          <p:cNvPr id="23557" name="TextBox 2">
            <a:extLst>
              <a:ext uri="{FF2B5EF4-FFF2-40B4-BE49-F238E27FC236}">
                <a16:creationId xmlns:a16="http://schemas.microsoft.com/office/drawing/2014/main" id="{16C99B2C-B80B-80DC-8955-F14C59817F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963" y="5891213"/>
            <a:ext cx="1905000" cy="40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sz="2000">
                <a:solidFill>
                  <a:srgbClr val="000000"/>
                </a:solidFill>
              </a:rPr>
              <a:t>n = 40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B8C1C26-8FC4-4AC1-CB6E-29397217AC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1297" y="1489488"/>
            <a:ext cx="7541406" cy="4426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954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>
            <a:extLst>
              <a:ext uri="{FF2B5EF4-FFF2-40B4-BE49-F238E27FC236}">
                <a16:creationId xmlns:a16="http://schemas.microsoft.com/office/drawing/2014/main" id="{F9B25CE1-9EF9-5559-B383-DAF2C516F6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2800"/>
              <a:t>How much of a concern are the following three factors on the future of your business.</a:t>
            </a:r>
          </a:p>
        </p:txBody>
      </p:sp>
      <p:sp>
        <p:nvSpPr>
          <p:cNvPr id="49155" name="Footer Placeholder 3">
            <a:extLst>
              <a:ext uri="{FF2B5EF4-FFF2-40B4-BE49-F238E27FC236}">
                <a16:creationId xmlns:a16="http://schemas.microsoft.com/office/drawing/2014/main" id="{9FA2A8D9-7E2B-BD63-A6A3-9784B04944B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sz="1000">
                <a:solidFill>
                  <a:schemeClr val="tx1"/>
                </a:solidFill>
              </a:rPr>
              <a:t>© Cognisant Research</a:t>
            </a:r>
          </a:p>
        </p:txBody>
      </p:sp>
      <p:sp>
        <p:nvSpPr>
          <p:cNvPr id="49156" name="Slide Number Placeholder 4">
            <a:extLst>
              <a:ext uri="{FF2B5EF4-FFF2-40B4-BE49-F238E27FC236}">
                <a16:creationId xmlns:a16="http://schemas.microsoft.com/office/drawing/2014/main" id="{D92033F3-C375-432F-E74A-D1E74BD94A1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8B5F56EF-B1C6-4306-B0A1-96D1AC2339A4}" type="slidenum">
              <a:rPr lang="en-GB" altLang="en-US" sz="1000" smtClean="0"/>
              <a:pPr/>
              <a:t>6</a:t>
            </a:fld>
            <a:endParaRPr lang="en-GB" altLang="en-US" sz="1000"/>
          </a:p>
        </p:txBody>
      </p:sp>
      <p:sp>
        <p:nvSpPr>
          <p:cNvPr id="49158" name="TextBox 2">
            <a:extLst>
              <a:ext uri="{FF2B5EF4-FFF2-40B4-BE49-F238E27FC236}">
                <a16:creationId xmlns:a16="http://schemas.microsoft.com/office/drawing/2014/main" id="{4C9D9848-25FB-0D29-6480-207E5003CF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550" y="5997575"/>
            <a:ext cx="1905000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sz="2000">
                <a:solidFill>
                  <a:srgbClr val="000000"/>
                </a:solidFill>
              </a:rPr>
              <a:t>n = 40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ACEE0D2-6A3A-7085-CCE9-04FEA513BA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1297" y="1571495"/>
            <a:ext cx="7541406" cy="4426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7106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4FB7D69A-EF90-B723-443E-5712FCCBA5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2800"/>
              <a:t>What are the main barriers limiting the growth of your business?</a:t>
            </a:r>
          </a:p>
        </p:txBody>
      </p:sp>
      <p:sp>
        <p:nvSpPr>
          <p:cNvPr id="27651" name="Footer Placeholder 3">
            <a:extLst>
              <a:ext uri="{FF2B5EF4-FFF2-40B4-BE49-F238E27FC236}">
                <a16:creationId xmlns:a16="http://schemas.microsoft.com/office/drawing/2014/main" id="{231C15CC-6964-1451-ED83-2D9A0D2CE0C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sz="1000">
                <a:solidFill>
                  <a:schemeClr val="tx1"/>
                </a:solidFill>
              </a:rPr>
              <a:t>© Cognisant Research</a:t>
            </a:r>
          </a:p>
        </p:txBody>
      </p:sp>
      <p:sp>
        <p:nvSpPr>
          <p:cNvPr id="27652" name="Slide Number Placeholder 4">
            <a:extLst>
              <a:ext uri="{FF2B5EF4-FFF2-40B4-BE49-F238E27FC236}">
                <a16:creationId xmlns:a16="http://schemas.microsoft.com/office/drawing/2014/main" id="{0A107F8C-AC17-8C8E-EC64-E4DECBAE29D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6F6D114E-F030-490B-98BB-E224DA5431BB}" type="slidenum">
              <a:rPr lang="en-GB" altLang="en-US" sz="1000" smtClean="0"/>
              <a:pPr/>
              <a:t>7</a:t>
            </a:fld>
            <a:endParaRPr lang="en-GB" altLang="en-US" sz="1000"/>
          </a:p>
        </p:txBody>
      </p:sp>
      <p:sp>
        <p:nvSpPr>
          <p:cNvPr id="27653" name="TextBox 2">
            <a:extLst>
              <a:ext uri="{FF2B5EF4-FFF2-40B4-BE49-F238E27FC236}">
                <a16:creationId xmlns:a16="http://schemas.microsoft.com/office/drawing/2014/main" id="{18B17916-FCF4-D774-454C-417F3D910A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550" y="5997575"/>
            <a:ext cx="1905000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sz="2000">
                <a:solidFill>
                  <a:srgbClr val="000000"/>
                </a:solidFill>
              </a:rPr>
              <a:t>n = 40</a:t>
            </a:r>
          </a:p>
        </p:txBody>
      </p:sp>
      <p:pic>
        <p:nvPicPr>
          <p:cNvPr id="27654" name="Picture 1">
            <a:extLst>
              <a:ext uri="{FF2B5EF4-FFF2-40B4-BE49-F238E27FC236}">
                <a16:creationId xmlns:a16="http://schemas.microsoft.com/office/drawing/2014/main" id="{06E55056-A38F-E5CC-E04B-974260026C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075" y="1484313"/>
            <a:ext cx="7019925" cy="450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30392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>
            <a:extLst>
              <a:ext uri="{FF2B5EF4-FFF2-40B4-BE49-F238E27FC236}">
                <a16:creationId xmlns:a16="http://schemas.microsoft.com/office/drawing/2014/main" id="{E5A4CBEA-DC83-D891-441B-DC10EA5BD2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2800"/>
              <a:t>Which of these support services would you be interested in using if they were readily accessible to you:</a:t>
            </a:r>
          </a:p>
        </p:txBody>
      </p:sp>
      <p:sp>
        <p:nvSpPr>
          <p:cNvPr id="53251" name="Footer Placeholder 3">
            <a:extLst>
              <a:ext uri="{FF2B5EF4-FFF2-40B4-BE49-F238E27FC236}">
                <a16:creationId xmlns:a16="http://schemas.microsoft.com/office/drawing/2014/main" id="{42A9D96C-5FFF-CDDE-B671-DECD710F96E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sz="1000">
                <a:solidFill>
                  <a:schemeClr val="tx1"/>
                </a:solidFill>
              </a:rPr>
              <a:t>© Cognisant Research</a:t>
            </a:r>
          </a:p>
        </p:txBody>
      </p:sp>
      <p:sp>
        <p:nvSpPr>
          <p:cNvPr id="53252" name="Slide Number Placeholder 4">
            <a:extLst>
              <a:ext uri="{FF2B5EF4-FFF2-40B4-BE49-F238E27FC236}">
                <a16:creationId xmlns:a16="http://schemas.microsoft.com/office/drawing/2014/main" id="{8C317BA8-4EAB-C376-7472-7693C82ADAA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12229060-1342-4E0B-BFCD-7E35849734C7}" type="slidenum">
              <a:rPr lang="en-GB" altLang="en-US" sz="1000" smtClean="0"/>
              <a:pPr/>
              <a:t>8</a:t>
            </a:fld>
            <a:endParaRPr lang="en-GB" altLang="en-US" sz="1000"/>
          </a:p>
        </p:txBody>
      </p:sp>
      <p:pic>
        <p:nvPicPr>
          <p:cNvPr id="53253" name="Picture 1">
            <a:extLst>
              <a:ext uri="{FF2B5EF4-FFF2-40B4-BE49-F238E27FC236}">
                <a16:creationId xmlns:a16="http://schemas.microsoft.com/office/drawing/2014/main" id="{6F340A8A-00DE-960B-49BD-98BDB6DE77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13" y="1438275"/>
            <a:ext cx="7326312" cy="4583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54" name="TextBox 2">
            <a:extLst>
              <a:ext uri="{FF2B5EF4-FFF2-40B4-BE49-F238E27FC236}">
                <a16:creationId xmlns:a16="http://schemas.microsoft.com/office/drawing/2014/main" id="{7EF41559-46FF-72DD-8A03-627B507C88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550" y="5997575"/>
            <a:ext cx="1905000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sz="2000">
                <a:solidFill>
                  <a:srgbClr val="000000"/>
                </a:solidFill>
              </a:rPr>
              <a:t>n = 40</a:t>
            </a:r>
          </a:p>
        </p:txBody>
      </p:sp>
    </p:spTree>
    <p:extLst>
      <p:ext uri="{BB962C8B-B14F-4D97-AF65-F5344CB8AC3E}">
        <p14:creationId xmlns:p14="http://schemas.microsoft.com/office/powerpoint/2010/main" val="33795523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107D4743-0AF0-15EF-EB20-58FA0920A7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GB" altLang="en-US" sz="2800"/>
              <a:t>What, based on your knowledge and experience, are the main advantages of having your business located in Bradford on Avon?</a:t>
            </a:r>
          </a:p>
        </p:txBody>
      </p:sp>
      <p:sp>
        <p:nvSpPr>
          <p:cNvPr id="59395" name="Footer Placeholder 3">
            <a:extLst>
              <a:ext uri="{FF2B5EF4-FFF2-40B4-BE49-F238E27FC236}">
                <a16:creationId xmlns:a16="http://schemas.microsoft.com/office/drawing/2014/main" id="{FE89ED91-C409-1423-B0ED-4E2CC5A5DC1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sz="1000">
                <a:solidFill>
                  <a:schemeClr val="tx1"/>
                </a:solidFill>
              </a:rPr>
              <a:t>© Cognisant Research</a:t>
            </a:r>
          </a:p>
        </p:txBody>
      </p:sp>
      <p:sp>
        <p:nvSpPr>
          <p:cNvPr id="59396" name="Slide Number Placeholder 4">
            <a:extLst>
              <a:ext uri="{FF2B5EF4-FFF2-40B4-BE49-F238E27FC236}">
                <a16:creationId xmlns:a16="http://schemas.microsoft.com/office/drawing/2014/main" id="{6CBF1EA0-33CC-E9F0-B77D-DC48C4A1B51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9E5CE641-C502-4FF9-9807-D1ABCDADAA1A}" type="slidenum">
              <a:rPr lang="en-GB" altLang="en-US" sz="1000" smtClean="0"/>
              <a:pPr/>
              <a:t>9</a:t>
            </a:fld>
            <a:endParaRPr lang="en-GB" altLang="en-US" sz="1000"/>
          </a:p>
        </p:txBody>
      </p:sp>
      <p:sp>
        <p:nvSpPr>
          <p:cNvPr id="59397" name="TextBox 2">
            <a:extLst>
              <a:ext uri="{FF2B5EF4-FFF2-40B4-BE49-F238E27FC236}">
                <a16:creationId xmlns:a16="http://schemas.microsoft.com/office/drawing/2014/main" id="{FD8ED464-17F2-A39B-6B69-DE89FA042C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550" y="5997575"/>
            <a:ext cx="1905000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sz="2000">
                <a:solidFill>
                  <a:srgbClr val="000000"/>
                </a:solidFill>
              </a:rPr>
              <a:t>n = 40</a:t>
            </a:r>
          </a:p>
        </p:txBody>
      </p:sp>
      <p:pic>
        <p:nvPicPr>
          <p:cNvPr id="59398" name="Picture 1">
            <a:extLst>
              <a:ext uri="{FF2B5EF4-FFF2-40B4-BE49-F238E27FC236}">
                <a16:creationId xmlns:a16="http://schemas.microsoft.com/office/drawing/2014/main" id="{1DD133ED-E9C6-1FFD-0E87-D125446F43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1473200"/>
            <a:ext cx="7200900" cy="4503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099822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2A5594"/>
      </a:dk1>
      <a:lt1>
        <a:srgbClr val="FFFFFF"/>
      </a:lt1>
      <a:dk2>
        <a:srgbClr val="03428C"/>
      </a:dk2>
      <a:lt2>
        <a:srgbClr val="D3CBC5"/>
      </a:lt2>
      <a:accent1>
        <a:srgbClr val="4C83C3"/>
      </a:accent1>
      <a:accent2>
        <a:srgbClr val="FFCC00"/>
      </a:accent2>
      <a:accent3>
        <a:srgbClr val="FFFFFF"/>
      </a:accent3>
      <a:accent4>
        <a:srgbClr val="22477E"/>
      </a:accent4>
      <a:accent5>
        <a:srgbClr val="B2C1DE"/>
      </a:accent5>
      <a:accent6>
        <a:srgbClr val="E7B900"/>
      </a:accent6>
      <a:hlink>
        <a:srgbClr val="4CB1C3"/>
      </a:hlink>
      <a:folHlink>
        <a:srgbClr val="0B9AA3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3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3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2A5594"/>
        </a:dk1>
        <a:lt1>
          <a:srgbClr val="FFFFFF"/>
        </a:lt1>
        <a:dk2>
          <a:srgbClr val="03428C"/>
        </a:dk2>
        <a:lt2>
          <a:srgbClr val="D3CBC5"/>
        </a:lt2>
        <a:accent1>
          <a:srgbClr val="4C83C3"/>
        </a:accent1>
        <a:accent2>
          <a:srgbClr val="FFCC00"/>
        </a:accent2>
        <a:accent3>
          <a:srgbClr val="FFFFFF"/>
        </a:accent3>
        <a:accent4>
          <a:srgbClr val="22477E"/>
        </a:accent4>
        <a:accent5>
          <a:srgbClr val="B2C1DE"/>
        </a:accent5>
        <a:accent6>
          <a:srgbClr val="E7B900"/>
        </a:accent6>
        <a:hlink>
          <a:srgbClr val="4CB1C3"/>
        </a:hlink>
        <a:folHlink>
          <a:srgbClr val="0B9AA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604479"/>
      </a:accent1>
      <a:accent2>
        <a:srgbClr val="C5AF7D"/>
      </a:accent2>
      <a:accent3>
        <a:srgbClr val="FFFFFF"/>
      </a:accent3>
      <a:accent4>
        <a:srgbClr val="000000"/>
      </a:accent4>
      <a:accent5>
        <a:srgbClr val="B6B0BE"/>
      </a:accent5>
      <a:accent6>
        <a:srgbClr val="B29E71"/>
      </a:accent6>
      <a:hlink>
        <a:srgbClr val="932653"/>
      </a:hlink>
      <a:folHlink>
        <a:srgbClr val="D3CBC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2A5594"/>
    </a:dk1>
    <a:lt1>
      <a:srgbClr val="FFFFFF"/>
    </a:lt1>
    <a:dk2>
      <a:srgbClr val="2A5594"/>
    </a:dk2>
    <a:lt2>
      <a:srgbClr val="D3CBC5"/>
    </a:lt2>
    <a:accent1>
      <a:srgbClr val="4C83C3"/>
    </a:accent1>
    <a:accent2>
      <a:srgbClr val="FFCC00"/>
    </a:accent2>
    <a:accent3>
      <a:srgbClr val="FFFFFF"/>
    </a:accent3>
    <a:accent4>
      <a:srgbClr val="22477E"/>
    </a:accent4>
    <a:accent5>
      <a:srgbClr val="B2C1DE"/>
    </a:accent5>
    <a:accent6>
      <a:srgbClr val="E7B900"/>
    </a:accent6>
    <a:hlink>
      <a:srgbClr val="5F9BCF"/>
    </a:hlink>
    <a:folHlink>
      <a:srgbClr val="932653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</TotalTime>
  <Words>831</Words>
  <Application>Microsoft Office PowerPoint</Application>
  <PresentationFormat>On-screen Show (4:3)</PresentationFormat>
  <Paragraphs>182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Symbol</vt:lpstr>
      <vt:lpstr>Wingdings</vt:lpstr>
      <vt:lpstr>Default Design</vt:lpstr>
      <vt:lpstr>Bradford on Avon Business Survey   Ian Nockolds June 2023  </vt:lpstr>
      <vt:lpstr>Background</vt:lpstr>
      <vt:lpstr>Our Approach</vt:lpstr>
      <vt:lpstr>Respondents</vt:lpstr>
      <vt:lpstr>In terms of your businesses survival and growth, how confident are you about the short, medium and long term future of your business.</vt:lpstr>
      <vt:lpstr>How much of a concern are the following three factors on the future of your business.</vt:lpstr>
      <vt:lpstr>What are the main barriers limiting the growth of your business?</vt:lpstr>
      <vt:lpstr>Which of these support services would you be interested in using if they were readily accessible to you:</vt:lpstr>
      <vt:lpstr>What, based on your knowledge and experience, are the main advantages of having your business located in Bradford on Avon?</vt:lpstr>
      <vt:lpstr>What, based on your knowledge and experience, are the main disadvantages of having your business located in Bradford on Avon?</vt:lpstr>
      <vt:lpstr>Conclusions: </vt:lpstr>
      <vt:lpstr>Conclusions: </vt:lpstr>
      <vt:lpstr>Conclusions: </vt:lpstr>
      <vt:lpstr>Comparison: Turnover </vt:lpstr>
      <vt:lpstr>Comparison:  Positives </vt:lpstr>
      <vt:lpstr>Comparison: Negatives </vt:lpstr>
      <vt:lpstr>Next Steps: </vt:lpstr>
    </vt:vector>
  </TitlesOfParts>
  <Company>Cognisant Research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Redsnappermedia.co.uk</dc:creator>
  <cp:lastModifiedBy>George Tomlinson</cp:lastModifiedBy>
  <cp:revision>3</cp:revision>
  <cp:lastPrinted>2023-07-17T10:54:33Z</cp:lastPrinted>
  <dcterms:created xsi:type="dcterms:W3CDTF">2001-05-03T16:24:13Z</dcterms:created>
  <dcterms:modified xsi:type="dcterms:W3CDTF">2023-07-17T11:57:05Z</dcterms:modified>
</cp:coreProperties>
</file>